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7" r:id="rId1"/>
  </p:sldMasterIdLst>
  <p:notesMasterIdLst>
    <p:notesMasterId r:id="rId19"/>
  </p:notesMasterIdLst>
  <p:sldIdLst>
    <p:sldId id="256" r:id="rId2"/>
    <p:sldId id="260" r:id="rId3"/>
    <p:sldId id="262" r:id="rId4"/>
    <p:sldId id="311" r:id="rId5"/>
    <p:sldId id="312" r:id="rId6"/>
    <p:sldId id="267" r:id="rId7"/>
    <p:sldId id="268" r:id="rId8"/>
    <p:sldId id="313" r:id="rId9"/>
    <p:sldId id="314" r:id="rId10"/>
    <p:sldId id="316" r:id="rId11"/>
    <p:sldId id="315" r:id="rId12"/>
    <p:sldId id="319" r:id="rId13"/>
    <p:sldId id="321" r:id="rId14"/>
    <p:sldId id="270" r:id="rId15"/>
    <p:sldId id="322" r:id="rId16"/>
    <p:sldId id="320" r:id="rId17"/>
    <p:sldId id="275" r:id="rId18"/>
  </p:sldIdLst>
  <p:sldSz cx="9144000" cy="5143500" type="screen16x9"/>
  <p:notesSz cx="6858000" cy="9144000"/>
  <p:embeddedFontLst>
    <p:embeddedFont>
      <p:font typeface="ArialUnicodeMS" panose="020B0604020202020204" pitchFamily="34" charset="-128"/>
      <p:regular r:id="rId20"/>
    </p:embeddedFont>
    <p:embeddedFont>
      <p:font typeface="Golos Text" panose="020B0503020202020204"/>
      <p:regular r:id="rId21"/>
      <p:bold r:id="rId22"/>
    </p:embeddedFont>
    <p:embeddedFont>
      <p:font typeface="Nunito Light" pitchFamily="2" charset="77"/>
      <p:regular r:id="rId23"/>
      <p:italic r:id="rId24"/>
    </p:embeddedFont>
    <p:embeddedFont>
      <p:font typeface="Open Sans Light" panose="020B0306030504020204" pitchFamily="34" charset="0"/>
      <p:regular r:id="rId25"/>
      <p:italic r:id="rId26"/>
    </p:embeddedFont>
    <p:embeddedFont>
      <p:font typeface="Teko Medium"/>
      <p:regular r:id="rId27"/>
      <p:bold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465336E-E453-4758-8B99-8F556101EA5C}">
  <a:tblStyle styleId="{0465336E-E453-4758-8B99-8F556101EA5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99BCBFE7-512B-449F-A1F5-F6EC1C929919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947"/>
    <p:restoredTop sz="94673"/>
  </p:normalViewPr>
  <p:slideViewPr>
    <p:cSldViewPr snapToGrid="0">
      <p:cViewPr varScale="1">
        <p:scale>
          <a:sx n="142" d="100"/>
          <a:sy n="142" d="100"/>
        </p:scale>
        <p:origin x="200" y="22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29f57ed312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29f57ed312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>
          <a:extLst>
            <a:ext uri="{FF2B5EF4-FFF2-40B4-BE49-F238E27FC236}">
              <a16:creationId xmlns:a16="http://schemas.microsoft.com/office/drawing/2014/main" id="{73971CE4-0BFD-DBB4-F171-DD1742DFC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54ff9c4cb4_3_5:notes">
            <a:extLst>
              <a:ext uri="{FF2B5EF4-FFF2-40B4-BE49-F238E27FC236}">
                <a16:creationId xmlns:a16="http://schemas.microsoft.com/office/drawing/2014/main" id="{E2F4F545-68CB-5626-9245-8B4A00222F9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54ff9c4cb4_3_5:notes">
            <a:extLst>
              <a:ext uri="{FF2B5EF4-FFF2-40B4-BE49-F238E27FC236}">
                <a16:creationId xmlns:a16="http://schemas.microsoft.com/office/drawing/2014/main" id="{66ADE487-5E58-513D-C760-6AFD7E18416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179896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>
          <a:extLst>
            <a:ext uri="{FF2B5EF4-FFF2-40B4-BE49-F238E27FC236}">
              <a16:creationId xmlns:a16="http://schemas.microsoft.com/office/drawing/2014/main" id="{7246030E-D29B-1A39-8FE3-32A09F2EB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54ff9c4cb4_3_5:notes">
            <a:extLst>
              <a:ext uri="{FF2B5EF4-FFF2-40B4-BE49-F238E27FC236}">
                <a16:creationId xmlns:a16="http://schemas.microsoft.com/office/drawing/2014/main" id="{714E5368-650E-ECCA-7213-3F687468A82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54ff9c4cb4_3_5:notes">
            <a:extLst>
              <a:ext uri="{FF2B5EF4-FFF2-40B4-BE49-F238E27FC236}">
                <a16:creationId xmlns:a16="http://schemas.microsoft.com/office/drawing/2014/main" id="{607F9758-0EF9-F5B8-47AA-CC704299A1E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160571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>
          <a:extLst>
            <a:ext uri="{FF2B5EF4-FFF2-40B4-BE49-F238E27FC236}">
              <a16:creationId xmlns:a16="http://schemas.microsoft.com/office/drawing/2014/main" id="{DE8E40FD-C131-1B94-F1E6-F1CDB0964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54ff9c4cb4_3_5:notes">
            <a:extLst>
              <a:ext uri="{FF2B5EF4-FFF2-40B4-BE49-F238E27FC236}">
                <a16:creationId xmlns:a16="http://schemas.microsoft.com/office/drawing/2014/main" id="{1A351BFD-7C6A-1F93-9616-2BDE3E3263B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54ff9c4cb4_3_5:notes">
            <a:extLst>
              <a:ext uri="{FF2B5EF4-FFF2-40B4-BE49-F238E27FC236}">
                <a16:creationId xmlns:a16="http://schemas.microsoft.com/office/drawing/2014/main" id="{B6E42C32-C285-844B-414D-1E06B3939B3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243208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>
          <a:extLst>
            <a:ext uri="{FF2B5EF4-FFF2-40B4-BE49-F238E27FC236}">
              <a16:creationId xmlns:a16="http://schemas.microsoft.com/office/drawing/2014/main" id="{9BC5DD64-E9EC-6D0F-6C38-CF0E3768F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54dda1946d_6_377:notes">
            <a:extLst>
              <a:ext uri="{FF2B5EF4-FFF2-40B4-BE49-F238E27FC236}">
                <a16:creationId xmlns:a16="http://schemas.microsoft.com/office/drawing/2014/main" id="{94169866-A36F-D7DD-92E3-AB4089A521E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54dda1946d_6_377:notes">
            <a:extLst>
              <a:ext uri="{FF2B5EF4-FFF2-40B4-BE49-F238E27FC236}">
                <a16:creationId xmlns:a16="http://schemas.microsoft.com/office/drawing/2014/main" id="{F3102707-5ABD-3CD3-B0E5-585F9A3C9E8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050483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g54dda1946d_6_3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2" name="Google Shape;432;g54dda1946d_6_3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>
          <a:extLst>
            <a:ext uri="{FF2B5EF4-FFF2-40B4-BE49-F238E27FC236}">
              <a16:creationId xmlns:a16="http://schemas.microsoft.com/office/drawing/2014/main" id="{63246443-1045-6AE0-73CB-828CA47D7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54ff9c4cb4_3_5:notes">
            <a:extLst>
              <a:ext uri="{FF2B5EF4-FFF2-40B4-BE49-F238E27FC236}">
                <a16:creationId xmlns:a16="http://schemas.microsoft.com/office/drawing/2014/main" id="{A83C37D7-7976-3ED8-C4A1-E3EDB556059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54ff9c4cb4_3_5:notes">
            <a:extLst>
              <a:ext uri="{FF2B5EF4-FFF2-40B4-BE49-F238E27FC236}">
                <a16:creationId xmlns:a16="http://schemas.microsoft.com/office/drawing/2014/main" id="{BED840A1-43C6-3F83-5C48-BCA23F850E6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b="0" i="0" u="none" strike="noStrike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626246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>
          <a:extLst>
            <a:ext uri="{FF2B5EF4-FFF2-40B4-BE49-F238E27FC236}">
              <a16:creationId xmlns:a16="http://schemas.microsoft.com/office/drawing/2014/main" id="{08E068AF-CCEE-8397-EF55-9EB0844EB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54ff9c4cb4_3_5:notes">
            <a:extLst>
              <a:ext uri="{FF2B5EF4-FFF2-40B4-BE49-F238E27FC236}">
                <a16:creationId xmlns:a16="http://schemas.microsoft.com/office/drawing/2014/main" id="{F3187D2F-9865-EFEB-DC6F-063B6B8AFAC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54ff9c4cb4_3_5:notes">
            <a:extLst>
              <a:ext uri="{FF2B5EF4-FFF2-40B4-BE49-F238E27FC236}">
                <a16:creationId xmlns:a16="http://schemas.microsoft.com/office/drawing/2014/main" id="{3448909E-C448-64C7-F3E4-5AB6A36A6CA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273660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g54dda1946d_4_27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7" name="Google Shape;497;g54dda1946d_4_27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>
          <a:extLst>
            <a:ext uri="{FF2B5EF4-FFF2-40B4-BE49-F238E27FC236}">
              <a16:creationId xmlns:a16="http://schemas.microsoft.com/office/drawing/2014/main" id="{B34E17D1-359C-8F69-72B1-8DBC36FFB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54dda1946d_6_322:notes">
            <a:extLst>
              <a:ext uri="{FF2B5EF4-FFF2-40B4-BE49-F238E27FC236}">
                <a16:creationId xmlns:a16="http://schemas.microsoft.com/office/drawing/2014/main" id="{5CF4055C-CC2A-76A5-9963-2595ED7C10D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54dda1946d_6_322:notes">
            <a:extLst>
              <a:ext uri="{FF2B5EF4-FFF2-40B4-BE49-F238E27FC236}">
                <a16:creationId xmlns:a16="http://schemas.microsoft.com/office/drawing/2014/main" id="{41AA601A-1427-583F-9E0F-6F46C2E4387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527448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>
          <a:extLst>
            <a:ext uri="{FF2B5EF4-FFF2-40B4-BE49-F238E27FC236}">
              <a16:creationId xmlns:a16="http://schemas.microsoft.com/office/drawing/2014/main" id="{ADF068AB-3865-0C1C-960F-2E4389A4A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54dda1946d_6_322:notes">
            <a:extLst>
              <a:ext uri="{FF2B5EF4-FFF2-40B4-BE49-F238E27FC236}">
                <a16:creationId xmlns:a16="http://schemas.microsoft.com/office/drawing/2014/main" id="{ADD230D0-7E79-3150-0AAF-49B21A5153E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54dda1946d_6_322:notes">
            <a:extLst>
              <a:ext uri="{FF2B5EF4-FFF2-40B4-BE49-F238E27FC236}">
                <a16:creationId xmlns:a16="http://schemas.microsoft.com/office/drawing/2014/main" id="{1C455CA2-4AE0-9A2A-0033-4AA0B65D648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470904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54dda1946d_6_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54dda1946d_6_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54ff9c4cb4_3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54ff9c4cb4_3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>
          <a:extLst>
            <a:ext uri="{FF2B5EF4-FFF2-40B4-BE49-F238E27FC236}">
              <a16:creationId xmlns:a16="http://schemas.microsoft.com/office/drawing/2014/main" id="{B1F8529C-C9C3-1B46-2830-34D753BFB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54ff9c4cb4_3_5:notes">
            <a:extLst>
              <a:ext uri="{FF2B5EF4-FFF2-40B4-BE49-F238E27FC236}">
                <a16:creationId xmlns:a16="http://schemas.microsoft.com/office/drawing/2014/main" id="{D3B47443-E6A1-7B8D-223D-CE0D8D18082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54ff9c4cb4_3_5:notes">
            <a:extLst>
              <a:ext uri="{FF2B5EF4-FFF2-40B4-BE49-F238E27FC236}">
                <a16:creationId xmlns:a16="http://schemas.microsoft.com/office/drawing/2014/main" id="{21573EB4-1D59-4BCC-41A4-5D4BEC37F41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8431180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>
          <a:extLst>
            <a:ext uri="{FF2B5EF4-FFF2-40B4-BE49-F238E27FC236}">
              <a16:creationId xmlns:a16="http://schemas.microsoft.com/office/drawing/2014/main" id="{006C176D-33D4-8CD2-5A60-E873D5CF5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54ff9c4cb4_3_5:notes">
            <a:extLst>
              <a:ext uri="{FF2B5EF4-FFF2-40B4-BE49-F238E27FC236}">
                <a16:creationId xmlns:a16="http://schemas.microsoft.com/office/drawing/2014/main" id="{A49D87C5-F4CA-F2D6-51F5-B8A832D4FD7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54ff9c4cb4_3_5:notes">
            <a:extLst>
              <a:ext uri="{FF2B5EF4-FFF2-40B4-BE49-F238E27FC236}">
                <a16:creationId xmlns:a16="http://schemas.microsoft.com/office/drawing/2014/main" id="{D8AF26F3-401C-C16E-F09F-7BB1CDE435C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49641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3225" y="1279650"/>
            <a:ext cx="4831200" cy="210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500">
                <a:latin typeface="Teko Medium"/>
                <a:ea typeface="Teko Medium"/>
                <a:cs typeface="Teko Medium"/>
                <a:sym typeface="Teko Mediu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13225" y="3388050"/>
            <a:ext cx="4831200" cy="475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>
            <a:spLocks noGrp="1"/>
          </p:cNvSpPr>
          <p:nvPr>
            <p:ph type="pic" idx="2"/>
          </p:nvPr>
        </p:nvSpPr>
        <p:spPr>
          <a:xfrm>
            <a:off x="5666896" y="539501"/>
            <a:ext cx="4685400" cy="4064400"/>
          </a:xfrm>
          <a:prstGeom prst="hexagon">
            <a:avLst>
              <a:gd name="adj" fmla="val 25000"/>
              <a:gd name="vf" fmla="val 115470"/>
            </a:avLst>
          </a:prstGeom>
          <a:noFill/>
          <a:ln w="762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oogle Shape;12;p2"/>
          <p:cNvGrpSpPr/>
          <p:nvPr/>
        </p:nvGrpSpPr>
        <p:grpSpPr>
          <a:xfrm>
            <a:off x="-248747" y="-2650389"/>
            <a:ext cx="6894022" cy="10444178"/>
            <a:chOff x="-248747" y="-2650389"/>
            <a:chExt cx="6894022" cy="10444178"/>
          </a:xfrm>
        </p:grpSpPr>
        <p:grpSp>
          <p:nvGrpSpPr>
            <p:cNvPr id="13" name="Google Shape;13;p2"/>
            <p:cNvGrpSpPr/>
            <p:nvPr/>
          </p:nvGrpSpPr>
          <p:grpSpPr>
            <a:xfrm>
              <a:off x="-248747" y="-179900"/>
              <a:ext cx="1607773" cy="930001"/>
              <a:chOff x="-248747" y="-179900"/>
              <a:chExt cx="1607773" cy="930001"/>
            </a:xfrm>
          </p:grpSpPr>
          <p:pic>
            <p:nvPicPr>
              <p:cNvPr id="14" name="Google Shape;14;p2"/>
              <p:cNvPicPr preferRelativeResize="0"/>
              <p:nvPr/>
            </p:nvPicPr>
            <p:blipFill rotWithShape="1">
              <a:blip r:embed="rId2">
                <a:alphaModFix/>
              </a:blip>
              <a:srcRect l="22156" t="22665" r="45973" b="48662"/>
              <a:stretch/>
            </p:blipFill>
            <p:spPr>
              <a:xfrm>
                <a:off x="-248747" y="-179900"/>
                <a:ext cx="961970" cy="871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" name="Google Shape;15;p2"/>
              <p:cNvPicPr preferRelativeResize="0"/>
              <p:nvPr/>
            </p:nvPicPr>
            <p:blipFill rotWithShape="1">
              <a:blip r:embed="rId2">
                <a:alphaModFix/>
              </a:blip>
              <a:srcRect l="22156" t="22665" r="45973" b="48662"/>
              <a:stretch/>
            </p:blipFill>
            <p:spPr>
              <a:xfrm flipH="1">
                <a:off x="894252" y="328899"/>
                <a:ext cx="464774" cy="42120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6" name="Google Shape;16;p2"/>
            <p:cNvGrpSpPr/>
            <p:nvPr/>
          </p:nvGrpSpPr>
          <p:grpSpPr>
            <a:xfrm>
              <a:off x="1958850" y="-2650389"/>
              <a:ext cx="4686426" cy="10444178"/>
              <a:chOff x="1958850" y="-2650389"/>
              <a:chExt cx="4686426" cy="10444178"/>
            </a:xfrm>
          </p:grpSpPr>
          <p:pic>
            <p:nvPicPr>
              <p:cNvPr id="17" name="Google Shape;17;p2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3222175" y="-2650389"/>
                <a:ext cx="3423101" cy="349467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" name="Google Shape;18;p2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 rot="10800000">
                <a:off x="1958850" y="4299111"/>
                <a:ext cx="3423101" cy="349467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9" name="Google Shape;19;p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0" y="4290350"/>
              <a:ext cx="1223250" cy="6273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2" name="Google Shape;262;p28"/>
          <p:cNvGrpSpPr/>
          <p:nvPr/>
        </p:nvGrpSpPr>
        <p:grpSpPr>
          <a:xfrm>
            <a:off x="-1376825" y="-196975"/>
            <a:ext cx="10726686" cy="7035664"/>
            <a:chOff x="-1376825" y="-196975"/>
            <a:chExt cx="10726686" cy="7035664"/>
          </a:xfrm>
        </p:grpSpPr>
        <p:pic>
          <p:nvPicPr>
            <p:cNvPr id="263" name="Google Shape;263;p28"/>
            <p:cNvPicPr preferRelativeResize="0"/>
            <p:nvPr/>
          </p:nvPicPr>
          <p:blipFill rotWithShape="1">
            <a:blip r:embed="rId2">
              <a:alphaModFix/>
            </a:blip>
            <a:srcRect l="22156" t="22665" r="45973" b="48662"/>
            <a:stretch/>
          </p:blipFill>
          <p:spPr>
            <a:xfrm>
              <a:off x="8387891" y="-196975"/>
              <a:ext cx="961970" cy="8717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4" name="Google Shape;264;p28"/>
            <p:cNvPicPr preferRelativeResize="0"/>
            <p:nvPr/>
          </p:nvPicPr>
          <p:blipFill rotWithShape="1">
            <a:blip r:embed="rId3">
              <a:alphaModFix/>
            </a:blip>
            <a:srcRect t="32854"/>
            <a:stretch/>
          </p:blipFill>
          <p:spPr>
            <a:xfrm flipH="1">
              <a:off x="7920750" y="4381075"/>
              <a:ext cx="1223250" cy="421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5" name="Google Shape;265;p2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10800000">
              <a:off x="-1376825" y="3344011"/>
              <a:ext cx="3423101" cy="3494678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oogle Shape;21;p3"/>
          <p:cNvGrpSpPr/>
          <p:nvPr/>
        </p:nvGrpSpPr>
        <p:grpSpPr>
          <a:xfrm>
            <a:off x="-275084" y="-279075"/>
            <a:ext cx="11130635" cy="7175739"/>
            <a:chOff x="-275084" y="-279075"/>
            <a:chExt cx="11130635" cy="7175739"/>
          </a:xfrm>
        </p:grpSpPr>
        <p:pic>
          <p:nvPicPr>
            <p:cNvPr id="22" name="Google Shape;22;p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10800000">
              <a:off x="7432450" y="3401986"/>
              <a:ext cx="3423101" cy="34946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" name="Google Shape;23;p3"/>
            <p:cNvPicPr preferRelativeResize="0"/>
            <p:nvPr/>
          </p:nvPicPr>
          <p:blipFill rotWithShape="1">
            <a:blip r:embed="rId4">
              <a:alphaModFix/>
            </a:blip>
            <a:srcRect t="32854"/>
            <a:stretch/>
          </p:blipFill>
          <p:spPr>
            <a:xfrm>
              <a:off x="0" y="4603850"/>
              <a:ext cx="1223250" cy="4212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4" name="Google Shape;24;p3"/>
            <p:cNvGrpSpPr/>
            <p:nvPr/>
          </p:nvGrpSpPr>
          <p:grpSpPr>
            <a:xfrm>
              <a:off x="-275084" y="-279075"/>
              <a:ext cx="1320410" cy="1214763"/>
              <a:chOff x="7347766" y="-196975"/>
              <a:chExt cx="1320410" cy="1214763"/>
            </a:xfrm>
          </p:grpSpPr>
          <p:pic>
            <p:nvPicPr>
              <p:cNvPr id="25" name="Google Shape;25;p3"/>
              <p:cNvPicPr preferRelativeResize="0"/>
              <p:nvPr/>
            </p:nvPicPr>
            <p:blipFill rotWithShape="1">
              <a:blip r:embed="rId5">
                <a:alphaModFix/>
              </a:blip>
              <a:srcRect l="22156" t="22665" r="45973" b="48662"/>
              <a:stretch/>
            </p:blipFill>
            <p:spPr>
              <a:xfrm>
                <a:off x="7347766" y="-196975"/>
                <a:ext cx="961970" cy="871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6" name="Google Shape;26;p3"/>
              <p:cNvPicPr preferRelativeResize="0"/>
              <p:nvPr/>
            </p:nvPicPr>
            <p:blipFill rotWithShape="1">
              <a:blip r:embed="rId5">
                <a:alphaModFix/>
              </a:blip>
              <a:srcRect l="22156" t="22665" r="45973" b="48662"/>
              <a:stretch/>
            </p:blipFill>
            <p:spPr>
              <a:xfrm flipH="1">
                <a:off x="8203402" y="596586"/>
                <a:ext cx="464774" cy="42120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27" name="Google Shape;27;p3"/>
          <p:cNvSpPr>
            <a:spLocks noGrp="1"/>
          </p:cNvSpPr>
          <p:nvPr>
            <p:ph type="pic" idx="2"/>
          </p:nvPr>
        </p:nvSpPr>
        <p:spPr>
          <a:xfrm>
            <a:off x="5615563" y="539750"/>
            <a:ext cx="4685400" cy="4064100"/>
          </a:xfrm>
          <a:prstGeom prst="hexagon">
            <a:avLst>
              <a:gd name="adj" fmla="val 25000"/>
              <a:gd name="vf" fmla="val 115470"/>
            </a:avLst>
          </a:prstGeom>
          <a:noFill/>
          <a:ln w="762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28" name="Google Shape;28;p3"/>
          <p:cNvSpPr txBox="1">
            <a:spLocks noGrp="1"/>
          </p:cNvSpPr>
          <p:nvPr>
            <p:ph type="title"/>
          </p:nvPr>
        </p:nvSpPr>
        <p:spPr>
          <a:xfrm>
            <a:off x="713225" y="2563425"/>
            <a:ext cx="4685400" cy="14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title" idx="3" hasCustomPrompt="1"/>
          </p:nvPr>
        </p:nvSpPr>
        <p:spPr>
          <a:xfrm>
            <a:off x="829375" y="1666125"/>
            <a:ext cx="1617600" cy="897300"/>
          </a:xfrm>
          <a:prstGeom prst="rect">
            <a:avLst/>
          </a:prstGeom>
          <a:solidFill>
            <a:schemeClr val="dk1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oogle Shape;59;p7"/>
          <p:cNvGrpSpPr/>
          <p:nvPr/>
        </p:nvGrpSpPr>
        <p:grpSpPr>
          <a:xfrm>
            <a:off x="-305784" y="-2195914"/>
            <a:ext cx="11161335" cy="10028653"/>
            <a:chOff x="-305784" y="-2195914"/>
            <a:chExt cx="11161335" cy="10028653"/>
          </a:xfrm>
        </p:grpSpPr>
        <p:grpSp>
          <p:nvGrpSpPr>
            <p:cNvPr id="60" name="Google Shape;60;p7"/>
            <p:cNvGrpSpPr/>
            <p:nvPr/>
          </p:nvGrpSpPr>
          <p:grpSpPr>
            <a:xfrm>
              <a:off x="2746700" y="-2195914"/>
              <a:ext cx="8108851" cy="10028653"/>
              <a:chOff x="2746700" y="-2195914"/>
              <a:chExt cx="8108851" cy="10028653"/>
            </a:xfrm>
          </p:grpSpPr>
          <p:pic>
            <p:nvPicPr>
              <p:cNvPr id="61" name="Google Shape;61;p7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 rot="10800000" flipH="1">
                <a:off x="2746700" y="4338061"/>
                <a:ext cx="3423101" cy="349467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2" name="Google Shape;62;p7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 flipH="1">
                <a:off x="7432450" y="-2195914"/>
                <a:ext cx="3423101" cy="349467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63" name="Google Shape;63;p7"/>
            <p:cNvPicPr preferRelativeResize="0"/>
            <p:nvPr/>
          </p:nvPicPr>
          <p:blipFill rotWithShape="1">
            <a:blip r:embed="rId4">
              <a:alphaModFix/>
            </a:blip>
            <a:srcRect t="32854"/>
            <a:stretch/>
          </p:blipFill>
          <p:spPr>
            <a:xfrm>
              <a:off x="0" y="118550"/>
              <a:ext cx="1223250" cy="4212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64" name="Google Shape;64;p7"/>
            <p:cNvGrpSpPr/>
            <p:nvPr/>
          </p:nvGrpSpPr>
          <p:grpSpPr>
            <a:xfrm>
              <a:off x="-305784" y="4477761"/>
              <a:ext cx="1483785" cy="997886"/>
              <a:chOff x="7347766" y="-323064"/>
              <a:chExt cx="1483785" cy="997886"/>
            </a:xfrm>
          </p:grpSpPr>
          <p:pic>
            <p:nvPicPr>
              <p:cNvPr id="65" name="Google Shape;65;p7"/>
              <p:cNvPicPr preferRelativeResize="0"/>
              <p:nvPr/>
            </p:nvPicPr>
            <p:blipFill rotWithShape="1">
              <a:blip r:embed="rId5">
                <a:alphaModFix/>
              </a:blip>
              <a:srcRect l="22156" t="22665" r="45973" b="48662"/>
              <a:stretch/>
            </p:blipFill>
            <p:spPr>
              <a:xfrm>
                <a:off x="7347766" y="-196975"/>
                <a:ext cx="961970" cy="871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6" name="Google Shape;66;p7"/>
              <p:cNvPicPr preferRelativeResize="0"/>
              <p:nvPr/>
            </p:nvPicPr>
            <p:blipFill rotWithShape="1">
              <a:blip r:embed="rId5">
                <a:alphaModFix/>
              </a:blip>
              <a:srcRect l="22156" t="22665" r="45973" b="48662"/>
              <a:stretch/>
            </p:blipFill>
            <p:spPr>
              <a:xfrm flipH="1">
                <a:off x="8366777" y="-323064"/>
                <a:ext cx="464774" cy="42120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67" name="Google Shape;67;p7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5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7"/>
          <p:cNvSpPr txBox="1">
            <a:spLocks noGrp="1"/>
          </p:cNvSpPr>
          <p:nvPr>
            <p:ph type="subTitle" idx="1"/>
          </p:nvPr>
        </p:nvSpPr>
        <p:spPr>
          <a:xfrm>
            <a:off x="713225" y="1711050"/>
            <a:ext cx="3850200" cy="21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Font typeface="Open Sans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69" name="Google Shape;69;p7"/>
          <p:cNvSpPr>
            <a:spLocks noGrp="1"/>
          </p:cNvSpPr>
          <p:nvPr>
            <p:ph type="pic" idx="2"/>
          </p:nvPr>
        </p:nvSpPr>
        <p:spPr>
          <a:xfrm>
            <a:off x="5615563" y="539750"/>
            <a:ext cx="4685400" cy="4064100"/>
          </a:xfrm>
          <a:prstGeom prst="hexagon">
            <a:avLst>
              <a:gd name="adj" fmla="val 25000"/>
              <a:gd name="vf" fmla="val 115470"/>
            </a:avLst>
          </a:prstGeom>
          <a:noFill/>
          <a:ln w="762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oogle Shape;71;p8"/>
          <p:cNvGrpSpPr/>
          <p:nvPr/>
        </p:nvGrpSpPr>
        <p:grpSpPr>
          <a:xfrm>
            <a:off x="-1680125" y="118550"/>
            <a:ext cx="3423101" cy="6796889"/>
            <a:chOff x="-1680125" y="118550"/>
            <a:chExt cx="3423101" cy="6796889"/>
          </a:xfrm>
        </p:grpSpPr>
        <p:pic>
          <p:nvPicPr>
            <p:cNvPr id="72" name="Google Shape;72;p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10800000" flipH="1">
              <a:off x="-1680125" y="3420761"/>
              <a:ext cx="3423101" cy="34946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" name="Google Shape;73;p8"/>
            <p:cNvPicPr preferRelativeResize="0"/>
            <p:nvPr/>
          </p:nvPicPr>
          <p:blipFill rotWithShape="1">
            <a:blip r:embed="rId4">
              <a:alphaModFix/>
            </a:blip>
            <a:srcRect t="32854"/>
            <a:stretch/>
          </p:blipFill>
          <p:spPr>
            <a:xfrm>
              <a:off x="0" y="118550"/>
              <a:ext cx="1223250" cy="4212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4" name="Google Shape;74;p8"/>
          <p:cNvSpPr txBox="1">
            <a:spLocks noGrp="1"/>
          </p:cNvSpPr>
          <p:nvPr>
            <p:ph type="title"/>
          </p:nvPr>
        </p:nvSpPr>
        <p:spPr>
          <a:xfrm>
            <a:off x="713225" y="1668650"/>
            <a:ext cx="3669600" cy="180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5" name="Google Shape;75;p8"/>
          <p:cNvSpPr>
            <a:spLocks noGrp="1"/>
          </p:cNvSpPr>
          <p:nvPr>
            <p:ph type="pic" idx="2"/>
          </p:nvPr>
        </p:nvSpPr>
        <p:spPr>
          <a:xfrm>
            <a:off x="5615563" y="539700"/>
            <a:ext cx="4685400" cy="4064100"/>
          </a:xfrm>
          <a:prstGeom prst="hexagon">
            <a:avLst>
              <a:gd name="adj" fmla="val 25000"/>
              <a:gd name="vf" fmla="val 115470"/>
            </a:avLst>
          </a:prstGeom>
          <a:noFill/>
          <a:ln w="762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2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" name="Google Shape;127;p16"/>
          <p:cNvGrpSpPr/>
          <p:nvPr/>
        </p:nvGrpSpPr>
        <p:grpSpPr>
          <a:xfrm>
            <a:off x="3183650" y="-2195914"/>
            <a:ext cx="5784306" cy="9991578"/>
            <a:chOff x="3183650" y="-2195914"/>
            <a:chExt cx="5784306" cy="9991578"/>
          </a:xfrm>
        </p:grpSpPr>
        <p:grpSp>
          <p:nvGrpSpPr>
            <p:cNvPr id="128" name="Google Shape;128;p16"/>
            <p:cNvGrpSpPr/>
            <p:nvPr/>
          </p:nvGrpSpPr>
          <p:grpSpPr>
            <a:xfrm>
              <a:off x="3183650" y="-2195914"/>
              <a:ext cx="5407626" cy="9991578"/>
              <a:chOff x="3183650" y="-2195914"/>
              <a:chExt cx="5407626" cy="9991578"/>
            </a:xfrm>
          </p:grpSpPr>
          <p:pic>
            <p:nvPicPr>
              <p:cNvPr id="129" name="Google Shape;129;p1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5168175" y="-2195914"/>
                <a:ext cx="3423101" cy="349467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0" name="Google Shape;130;p1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 rot="10800000">
                <a:off x="3183650" y="4300986"/>
                <a:ext cx="3423101" cy="349467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31" name="Google Shape;131;p16"/>
            <p:cNvPicPr preferRelativeResize="0"/>
            <p:nvPr/>
          </p:nvPicPr>
          <p:blipFill rotWithShape="1">
            <a:blip r:embed="rId3">
              <a:alphaModFix/>
            </a:blip>
            <a:srcRect l="20400" t="31861" r="28005" b="29168"/>
            <a:stretch/>
          </p:blipFill>
          <p:spPr>
            <a:xfrm>
              <a:off x="8257931" y="4333875"/>
              <a:ext cx="710025" cy="54025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2" name="Google Shape;132;p16"/>
          <p:cNvSpPr txBox="1">
            <a:spLocks noGrp="1"/>
          </p:cNvSpPr>
          <p:nvPr>
            <p:ph type="title"/>
          </p:nvPr>
        </p:nvSpPr>
        <p:spPr>
          <a:xfrm>
            <a:off x="4194050" y="3172500"/>
            <a:ext cx="4236600" cy="66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33" name="Google Shape;133;p16"/>
          <p:cNvSpPr txBox="1">
            <a:spLocks noGrp="1"/>
          </p:cNvSpPr>
          <p:nvPr>
            <p:ph type="subTitle" idx="1"/>
          </p:nvPr>
        </p:nvSpPr>
        <p:spPr>
          <a:xfrm>
            <a:off x="4194171" y="1309200"/>
            <a:ext cx="4236600" cy="186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34" name="Google Shape;134;p16"/>
          <p:cNvSpPr>
            <a:spLocks noGrp="1"/>
          </p:cNvSpPr>
          <p:nvPr>
            <p:ph type="pic" idx="2"/>
          </p:nvPr>
        </p:nvSpPr>
        <p:spPr>
          <a:xfrm>
            <a:off x="-1152787" y="539750"/>
            <a:ext cx="4685400" cy="4064100"/>
          </a:xfrm>
          <a:prstGeom prst="hexagon">
            <a:avLst>
              <a:gd name="adj" fmla="val 25000"/>
              <a:gd name="vf" fmla="val 115470"/>
            </a:avLst>
          </a:prstGeom>
          <a:noFill/>
          <a:ln w="762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17"/>
          <p:cNvGrpSpPr/>
          <p:nvPr/>
        </p:nvGrpSpPr>
        <p:grpSpPr>
          <a:xfrm>
            <a:off x="-1376825" y="-196975"/>
            <a:ext cx="10726686" cy="7957764"/>
            <a:chOff x="-1376825" y="-196975"/>
            <a:chExt cx="10726686" cy="7957764"/>
          </a:xfrm>
        </p:grpSpPr>
        <p:pic>
          <p:nvPicPr>
            <p:cNvPr id="137" name="Google Shape;137;p17"/>
            <p:cNvPicPr preferRelativeResize="0"/>
            <p:nvPr/>
          </p:nvPicPr>
          <p:blipFill rotWithShape="1">
            <a:blip r:embed="rId3">
              <a:alphaModFix/>
            </a:blip>
            <a:srcRect l="22156" t="22665" r="45973" b="48662"/>
            <a:stretch/>
          </p:blipFill>
          <p:spPr>
            <a:xfrm>
              <a:off x="8387891" y="-196975"/>
              <a:ext cx="961970" cy="8717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8" name="Google Shape;138;p17"/>
            <p:cNvPicPr preferRelativeResize="0"/>
            <p:nvPr/>
          </p:nvPicPr>
          <p:blipFill rotWithShape="1">
            <a:blip r:embed="rId4">
              <a:alphaModFix/>
            </a:blip>
            <a:srcRect t="32854"/>
            <a:stretch/>
          </p:blipFill>
          <p:spPr>
            <a:xfrm flipH="1">
              <a:off x="7920750" y="4381075"/>
              <a:ext cx="1223250" cy="421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9" name="Google Shape;139;p17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10800000">
              <a:off x="-1376825" y="4266111"/>
              <a:ext cx="3423101" cy="349467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0" name="Google Shape;140;p17"/>
          <p:cNvSpPr txBox="1">
            <a:spLocks noGrp="1"/>
          </p:cNvSpPr>
          <p:nvPr>
            <p:ph type="title"/>
          </p:nvPr>
        </p:nvSpPr>
        <p:spPr>
          <a:xfrm>
            <a:off x="4210175" y="1368063"/>
            <a:ext cx="4220700" cy="148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17"/>
          <p:cNvSpPr txBox="1">
            <a:spLocks noGrp="1"/>
          </p:cNvSpPr>
          <p:nvPr>
            <p:ph type="subTitle" idx="1"/>
          </p:nvPr>
        </p:nvSpPr>
        <p:spPr>
          <a:xfrm>
            <a:off x="4210175" y="2856238"/>
            <a:ext cx="4220700" cy="91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17"/>
          <p:cNvSpPr>
            <a:spLocks noGrp="1"/>
          </p:cNvSpPr>
          <p:nvPr>
            <p:ph type="pic" idx="2"/>
          </p:nvPr>
        </p:nvSpPr>
        <p:spPr>
          <a:xfrm>
            <a:off x="-1152787" y="539700"/>
            <a:ext cx="4685400" cy="4064100"/>
          </a:xfrm>
          <a:prstGeom prst="hexagon">
            <a:avLst>
              <a:gd name="adj" fmla="val 25000"/>
              <a:gd name="vf" fmla="val 115470"/>
            </a:avLst>
          </a:prstGeom>
          <a:noFill/>
          <a:ln w="762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</p:sp>
      <p:pic>
        <p:nvPicPr>
          <p:cNvPr id="143" name="Google Shape;143;p17"/>
          <p:cNvPicPr preferRelativeResize="0"/>
          <p:nvPr/>
        </p:nvPicPr>
        <p:blipFill rotWithShape="1">
          <a:blip r:embed="rId4">
            <a:alphaModFix/>
          </a:blip>
          <a:srcRect t="32854"/>
          <a:stretch/>
        </p:blipFill>
        <p:spPr>
          <a:xfrm flipH="1">
            <a:off x="7920751" y="4381075"/>
            <a:ext cx="1223250" cy="42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4_1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9"/>
          <p:cNvSpPr txBox="1">
            <a:spLocks noGrp="1"/>
          </p:cNvSpPr>
          <p:nvPr>
            <p:ph type="title"/>
          </p:nvPr>
        </p:nvSpPr>
        <p:spPr>
          <a:xfrm>
            <a:off x="4837200" y="2055546"/>
            <a:ext cx="3593400" cy="48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19"/>
          <p:cNvSpPr txBox="1">
            <a:spLocks noGrp="1"/>
          </p:cNvSpPr>
          <p:nvPr>
            <p:ph type="subTitle" idx="1"/>
          </p:nvPr>
        </p:nvSpPr>
        <p:spPr>
          <a:xfrm>
            <a:off x="4837375" y="2460229"/>
            <a:ext cx="3593400" cy="73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grpSp>
        <p:nvGrpSpPr>
          <p:cNvPr id="158" name="Google Shape;158;p19"/>
          <p:cNvGrpSpPr/>
          <p:nvPr/>
        </p:nvGrpSpPr>
        <p:grpSpPr>
          <a:xfrm>
            <a:off x="-1376825" y="117176"/>
            <a:ext cx="10520825" cy="7643614"/>
            <a:chOff x="-1376825" y="117176"/>
            <a:chExt cx="10520825" cy="7643614"/>
          </a:xfrm>
        </p:grpSpPr>
        <p:pic>
          <p:nvPicPr>
            <p:cNvPr id="159" name="Google Shape;159;p19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10800000">
              <a:off x="-1376825" y="4266111"/>
              <a:ext cx="3423101" cy="34946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0" name="Google Shape;160;p19"/>
            <p:cNvPicPr preferRelativeResize="0"/>
            <p:nvPr/>
          </p:nvPicPr>
          <p:blipFill rotWithShape="1">
            <a:blip r:embed="rId3">
              <a:alphaModFix/>
            </a:blip>
            <a:srcRect l="16439" t="16438" r="16432" b="16438"/>
            <a:stretch/>
          </p:blipFill>
          <p:spPr>
            <a:xfrm>
              <a:off x="8470841" y="117176"/>
              <a:ext cx="568513" cy="5726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1" name="Google Shape;161;p19"/>
            <p:cNvPicPr preferRelativeResize="0"/>
            <p:nvPr/>
          </p:nvPicPr>
          <p:blipFill rotWithShape="1">
            <a:blip r:embed="rId4">
              <a:alphaModFix/>
            </a:blip>
            <a:srcRect t="32854"/>
            <a:stretch/>
          </p:blipFill>
          <p:spPr>
            <a:xfrm flipH="1">
              <a:off x="7920750" y="4381075"/>
              <a:ext cx="1223250" cy="4212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" name="Google Shape;253;p27"/>
          <p:cNvGrpSpPr/>
          <p:nvPr/>
        </p:nvGrpSpPr>
        <p:grpSpPr>
          <a:xfrm>
            <a:off x="-1701300" y="-2184064"/>
            <a:ext cx="12512476" cy="9977853"/>
            <a:chOff x="-1701300" y="-2184064"/>
            <a:chExt cx="12512476" cy="9977853"/>
          </a:xfrm>
        </p:grpSpPr>
        <p:grpSp>
          <p:nvGrpSpPr>
            <p:cNvPr id="254" name="Google Shape;254;p27"/>
            <p:cNvGrpSpPr/>
            <p:nvPr/>
          </p:nvGrpSpPr>
          <p:grpSpPr>
            <a:xfrm>
              <a:off x="-1701300" y="-2184064"/>
              <a:ext cx="12512476" cy="9977853"/>
              <a:chOff x="-1701300" y="-2184064"/>
              <a:chExt cx="12512476" cy="9977853"/>
            </a:xfrm>
          </p:grpSpPr>
          <p:pic>
            <p:nvPicPr>
              <p:cNvPr id="255" name="Google Shape;255;p2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7388075" y="-2184064"/>
                <a:ext cx="3423101" cy="349467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56" name="Google Shape;256;p2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 rot="10800000">
                <a:off x="-1701300" y="4299111"/>
                <a:ext cx="3423101" cy="349467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57" name="Google Shape;257;p27"/>
            <p:cNvGrpSpPr/>
            <p:nvPr/>
          </p:nvGrpSpPr>
          <p:grpSpPr>
            <a:xfrm>
              <a:off x="-275084" y="-279075"/>
              <a:ext cx="1320410" cy="1214763"/>
              <a:chOff x="7347766" y="-196975"/>
              <a:chExt cx="1320410" cy="1214763"/>
            </a:xfrm>
          </p:grpSpPr>
          <p:pic>
            <p:nvPicPr>
              <p:cNvPr id="258" name="Google Shape;258;p27"/>
              <p:cNvPicPr preferRelativeResize="0"/>
              <p:nvPr/>
            </p:nvPicPr>
            <p:blipFill rotWithShape="1">
              <a:blip r:embed="rId3">
                <a:alphaModFix/>
              </a:blip>
              <a:srcRect l="22156" t="22665" r="45973" b="48662"/>
              <a:stretch/>
            </p:blipFill>
            <p:spPr>
              <a:xfrm>
                <a:off x="7347766" y="-196975"/>
                <a:ext cx="961970" cy="871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59" name="Google Shape;259;p27"/>
              <p:cNvPicPr preferRelativeResize="0"/>
              <p:nvPr/>
            </p:nvPicPr>
            <p:blipFill rotWithShape="1">
              <a:blip r:embed="rId3">
                <a:alphaModFix/>
              </a:blip>
              <a:srcRect l="22156" t="22665" r="45973" b="48662"/>
              <a:stretch/>
            </p:blipFill>
            <p:spPr>
              <a:xfrm flipH="1">
                <a:off x="8203402" y="596586"/>
                <a:ext cx="464774" cy="42120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60" name="Google Shape;260;p27"/>
            <p:cNvPicPr preferRelativeResize="0"/>
            <p:nvPr/>
          </p:nvPicPr>
          <p:blipFill rotWithShape="1">
            <a:blip r:embed="rId4">
              <a:alphaModFix/>
            </a:blip>
            <a:srcRect t="32854"/>
            <a:stretch/>
          </p:blipFill>
          <p:spPr>
            <a:xfrm flipH="1">
              <a:off x="7920750" y="4381075"/>
              <a:ext cx="1223250" cy="4212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2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400"/>
              <a:buFont typeface="Teko Medium"/>
              <a:buNone/>
              <a:defRPr sz="3400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900"/>
              <a:buFont typeface="Teko Medium"/>
              <a:buNone/>
              <a:defRPr sz="3900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900"/>
              <a:buFont typeface="Teko Medium"/>
              <a:buNone/>
              <a:defRPr sz="3900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900"/>
              <a:buFont typeface="Teko Medium"/>
              <a:buNone/>
              <a:defRPr sz="3900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900"/>
              <a:buFont typeface="Teko Medium"/>
              <a:buNone/>
              <a:defRPr sz="3900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900"/>
              <a:buFont typeface="Teko Medium"/>
              <a:buNone/>
              <a:defRPr sz="3900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900"/>
              <a:buFont typeface="Teko Medium"/>
              <a:buNone/>
              <a:defRPr sz="3900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900"/>
              <a:buFont typeface="Teko Medium"/>
              <a:buNone/>
              <a:defRPr sz="3900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900"/>
              <a:buFont typeface="Teko Medium"/>
              <a:buNone/>
              <a:defRPr sz="3900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Golos Text"/>
              <a:buChar char="●"/>
              <a:defRPr sz="1200">
                <a:solidFill>
                  <a:schemeClr val="accent2"/>
                </a:solidFill>
                <a:latin typeface="Golos Text"/>
                <a:ea typeface="Golos Text"/>
                <a:cs typeface="Golos Text"/>
                <a:sym typeface="Golos Text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Golos Text"/>
              <a:buChar char="○"/>
              <a:defRPr sz="1200">
                <a:solidFill>
                  <a:schemeClr val="accent2"/>
                </a:solidFill>
                <a:latin typeface="Golos Text"/>
                <a:ea typeface="Golos Text"/>
                <a:cs typeface="Golos Text"/>
                <a:sym typeface="Golos Text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Golos Text"/>
              <a:buChar char="■"/>
              <a:defRPr sz="1200">
                <a:solidFill>
                  <a:schemeClr val="accent2"/>
                </a:solidFill>
                <a:latin typeface="Golos Text"/>
                <a:ea typeface="Golos Text"/>
                <a:cs typeface="Golos Text"/>
                <a:sym typeface="Golos Text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Golos Text"/>
              <a:buChar char="●"/>
              <a:defRPr sz="1200">
                <a:solidFill>
                  <a:schemeClr val="accent2"/>
                </a:solidFill>
                <a:latin typeface="Golos Text"/>
                <a:ea typeface="Golos Text"/>
                <a:cs typeface="Golos Text"/>
                <a:sym typeface="Golos Text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Golos Text"/>
              <a:buChar char="○"/>
              <a:defRPr sz="1200">
                <a:solidFill>
                  <a:schemeClr val="accent2"/>
                </a:solidFill>
                <a:latin typeface="Golos Text"/>
                <a:ea typeface="Golos Text"/>
                <a:cs typeface="Golos Text"/>
                <a:sym typeface="Golos Text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Golos Text"/>
              <a:buChar char="■"/>
              <a:defRPr sz="1200">
                <a:solidFill>
                  <a:schemeClr val="accent2"/>
                </a:solidFill>
                <a:latin typeface="Golos Text"/>
                <a:ea typeface="Golos Text"/>
                <a:cs typeface="Golos Text"/>
                <a:sym typeface="Golos Text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Golos Text"/>
              <a:buChar char="●"/>
              <a:defRPr sz="1200">
                <a:solidFill>
                  <a:schemeClr val="accent2"/>
                </a:solidFill>
                <a:latin typeface="Golos Text"/>
                <a:ea typeface="Golos Text"/>
                <a:cs typeface="Golos Text"/>
                <a:sym typeface="Golos Text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Golos Text"/>
              <a:buChar char="○"/>
              <a:defRPr sz="1200">
                <a:solidFill>
                  <a:schemeClr val="accent2"/>
                </a:solidFill>
                <a:latin typeface="Golos Text"/>
                <a:ea typeface="Golos Text"/>
                <a:cs typeface="Golos Text"/>
                <a:sym typeface="Golos Text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Golos Text"/>
              <a:buChar char="■"/>
              <a:defRPr sz="1200">
                <a:solidFill>
                  <a:schemeClr val="accent2"/>
                </a:solidFill>
                <a:latin typeface="Golos Text"/>
                <a:ea typeface="Golos Text"/>
                <a:cs typeface="Golos Text"/>
                <a:sym typeface="Golos Tex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3" r:id="rId3"/>
    <p:sldLayoutId id="2147483654" r:id="rId4"/>
    <p:sldLayoutId id="2147483658" r:id="rId5"/>
    <p:sldLayoutId id="2147483662" r:id="rId6"/>
    <p:sldLayoutId id="2147483663" r:id="rId7"/>
    <p:sldLayoutId id="2147483665" r:id="rId8"/>
    <p:sldLayoutId id="2147483673" r:id="rId9"/>
    <p:sldLayoutId id="2147483674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2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jpe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19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2"/>
          <p:cNvSpPr txBox="1">
            <a:spLocks noGrp="1"/>
          </p:cNvSpPr>
          <p:nvPr>
            <p:ph type="ctrTitle"/>
          </p:nvPr>
        </p:nvSpPr>
        <p:spPr>
          <a:xfrm>
            <a:off x="713225" y="1279650"/>
            <a:ext cx="4831200" cy="210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The Digital Transformation of Wildlife Trafficking: A New Frontier in TOC</a:t>
            </a:r>
            <a:endParaRPr dirty="0"/>
          </a:p>
        </p:txBody>
      </p:sp>
      <p:sp>
        <p:nvSpPr>
          <p:cNvPr id="277" name="Google Shape;277;p32"/>
          <p:cNvSpPr txBox="1">
            <a:spLocks noGrp="1"/>
          </p:cNvSpPr>
          <p:nvPr>
            <p:ph type="subTitle" idx="1"/>
          </p:nvPr>
        </p:nvSpPr>
        <p:spPr>
          <a:xfrm>
            <a:off x="713225" y="3247228"/>
            <a:ext cx="6073656" cy="8545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/>
              <a:t>Gohar A. Petrossian, Ph.D.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/>
              <a:t>September 25, 2025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14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14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14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14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14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/>
              <a:t>Prepared for the UNGA 80 Side Event: </a:t>
            </a:r>
            <a:r>
              <a:rPr lang="en" sz="1200" i="1" dirty="0"/>
              <a:t>TOC: New Threats, New Responses</a:t>
            </a:r>
            <a:endParaRPr sz="1200" i="1" dirty="0"/>
          </a:p>
        </p:txBody>
      </p:sp>
      <p:pic>
        <p:nvPicPr>
          <p:cNvPr id="281" name="Google Shape;281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41876" y="1067875"/>
            <a:ext cx="2145649" cy="32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070C7050-2CE1-CFDC-7A10-2E62AAAF3E41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t="19573" b="19573"/>
          <a:stretch>
            <a:fillRect/>
          </a:stretch>
        </p:blipFill>
        <p:spPr>
          <a:xfrm>
            <a:off x="4870760" y="218654"/>
            <a:ext cx="4446278" cy="3856971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>
          <a:extLst>
            <a:ext uri="{FF2B5EF4-FFF2-40B4-BE49-F238E27FC236}">
              <a16:creationId xmlns:a16="http://schemas.microsoft.com/office/drawing/2014/main" id="{31D9490B-2DC9-6602-844C-57E4F6AC5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BAADDB1-F898-430E-A980-6B299C8FF1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679769" cy="51435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62D2F9C0-94EA-D421-07B6-083626E685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79769" y="1640100"/>
            <a:ext cx="2333602" cy="1723032"/>
          </a:xfrm>
        </p:spPr>
        <p:txBody>
          <a:bodyPr/>
          <a:lstStyle/>
          <a:p>
            <a:pPr marL="495300" indent="-342900">
              <a:buFont typeface="Arial" panose="020B0604020202020204" pitchFamily="34" charset="0"/>
              <a:buChar char="•"/>
            </a:pPr>
            <a:r>
              <a:rPr lang="en-US" sz="1800" dirty="0"/>
              <a:t>65 countries</a:t>
            </a:r>
          </a:p>
          <a:p>
            <a:pPr marL="495300" indent="-342900">
              <a:buFont typeface="Arial" panose="020B0604020202020204" pitchFamily="34" charset="0"/>
              <a:buChar char="•"/>
            </a:pPr>
            <a:r>
              <a:rPr lang="en-US" sz="1800" dirty="0"/>
              <a:t>Top 5 countries -86% of listings (US, UK, Australia, China, Viet Nam)</a:t>
            </a:r>
          </a:p>
        </p:txBody>
      </p:sp>
    </p:spTree>
    <p:extLst>
      <p:ext uri="{BB962C8B-B14F-4D97-AF65-F5344CB8AC3E}">
        <p14:creationId xmlns:p14="http://schemas.microsoft.com/office/powerpoint/2010/main" val="4731614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>
          <a:extLst>
            <a:ext uri="{FF2B5EF4-FFF2-40B4-BE49-F238E27FC236}">
              <a16:creationId xmlns:a16="http://schemas.microsoft.com/office/drawing/2014/main" id="{F3A55C35-BE97-7C7A-8A3D-B7928DEAB8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4" name="Google Shape;414;p44">
            <a:extLst>
              <a:ext uri="{FF2B5EF4-FFF2-40B4-BE49-F238E27FC236}">
                <a16:creationId xmlns:a16="http://schemas.microsoft.com/office/drawing/2014/main" id="{AB724F0E-3607-9C33-07AA-7DBF0438736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32854"/>
          <a:stretch/>
        </p:blipFill>
        <p:spPr>
          <a:xfrm>
            <a:off x="637574" y="395684"/>
            <a:ext cx="1223250" cy="4212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44;p38">
            <a:extLst>
              <a:ext uri="{FF2B5EF4-FFF2-40B4-BE49-F238E27FC236}">
                <a16:creationId xmlns:a16="http://schemas.microsoft.com/office/drawing/2014/main" id="{F1E6851C-F76A-70EA-5238-1AD38974D83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847165" y="1158850"/>
            <a:ext cx="4685399" cy="254071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96900" lvl="1" indent="0">
              <a:spcBef>
                <a:spcPts val="1000"/>
              </a:spcBef>
              <a:buSzPts val="1400"/>
            </a:pPr>
            <a:endParaRPr lang="en-US" sz="2300" dirty="0"/>
          </a:p>
          <a:p>
            <a:pPr lvl="1" indent="-317500" algn="l">
              <a:spcBef>
                <a:spcPts val="1000"/>
              </a:spcBef>
              <a:buSzPts val="1400"/>
              <a:buChar char="●"/>
            </a:pPr>
            <a:endParaRPr lang="en-US" sz="23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3FBC5A-8B8E-73DE-077C-3A4F0925EE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867584" cy="5143500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49A25149-3CEC-2A7A-0F7F-88720609498B}"/>
              </a:ext>
            </a:extLst>
          </p:cNvPr>
          <p:cNvSpPr txBox="1">
            <a:spLocks/>
          </p:cNvSpPr>
          <p:nvPr/>
        </p:nvSpPr>
        <p:spPr>
          <a:xfrm>
            <a:off x="6017026" y="1352654"/>
            <a:ext cx="3008807" cy="18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Golos Text"/>
              <a:buNone/>
              <a:defRPr sz="2500" b="0" i="0" u="none" strike="noStrike" cap="none">
                <a:solidFill>
                  <a:schemeClr val="accent2"/>
                </a:solidFill>
                <a:latin typeface="Golos Text"/>
                <a:ea typeface="Golos Text"/>
                <a:cs typeface="Golos Text"/>
                <a:sym typeface="Golos Text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Golos Text"/>
              <a:buNone/>
              <a:defRPr sz="3000" b="0" i="0" u="none" strike="noStrike" cap="none">
                <a:solidFill>
                  <a:schemeClr val="accent2"/>
                </a:solidFill>
                <a:latin typeface="Golos Text"/>
                <a:ea typeface="Golos Text"/>
                <a:cs typeface="Golos Text"/>
                <a:sym typeface="Golos Text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Golos Text"/>
              <a:buNone/>
              <a:defRPr sz="3000" b="0" i="0" u="none" strike="noStrike" cap="none">
                <a:solidFill>
                  <a:schemeClr val="accent2"/>
                </a:solidFill>
                <a:latin typeface="Golos Text"/>
                <a:ea typeface="Golos Text"/>
                <a:cs typeface="Golos Text"/>
                <a:sym typeface="Golos Text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Golos Text"/>
              <a:buNone/>
              <a:defRPr sz="3000" b="0" i="0" u="none" strike="noStrike" cap="none">
                <a:solidFill>
                  <a:schemeClr val="accent2"/>
                </a:solidFill>
                <a:latin typeface="Golos Text"/>
                <a:ea typeface="Golos Text"/>
                <a:cs typeface="Golos Text"/>
                <a:sym typeface="Golos Text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Golos Text"/>
              <a:buNone/>
              <a:defRPr sz="3000" b="0" i="0" u="none" strike="noStrike" cap="none">
                <a:solidFill>
                  <a:schemeClr val="accent2"/>
                </a:solidFill>
                <a:latin typeface="Golos Text"/>
                <a:ea typeface="Golos Text"/>
                <a:cs typeface="Golos Text"/>
                <a:sym typeface="Golos Text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Golos Text"/>
              <a:buNone/>
              <a:defRPr sz="3000" b="0" i="0" u="none" strike="noStrike" cap="none">
                <a:solidFill>
                  <a:schemeClr val="accent2"/>
                </a:solidFill>
                <a:latin typeface="Golos Text"/>
                <a:ea typeface="Golos Text"/>
                <a:cs typeface="Golos Text"/>
                <a:sym typeface="Golos Text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Golos Text"/>
              <a:buNone/>
              <a:defRPr sz="3000" b="0" i="0" u="none" strike="noStrike" cap="none">
                <a:solidFill>
                  <a:schemeClr val="accent2"/>
                </a:solidFill>
                <a:latin typeface="Golos Text"/>
                <a:ea typeface="Golos Text"/>
                <a:cs typeface="Golos Text"/>
                <a:sym typeface="Golos Text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Golos Text"/>
              <a:buNone/>
              <a:defRPr sz="3000" b="0" i="0" u="none" strike="noStrike" cap="none">
                <a:solidFill>
                  <a:schemeClr val="accent2"/>
                </a:solidFill>
                <a:latin typeface="Golos Text"/>
                <a:ea typeface="Golos Text"/>
                <a:cs typeface="Golos Text"/>
                <a:sym typeface="Golos Text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Golos Text"/>
              <a:buNone/>
              <a:defRPr sz="3000" b="0" i="0" u="none" strike="noStrike" cap="none">
                <a:solidFill>
                  <a:schemeClr val="accent2"/>
                </a:solidFill>
                <a:latin typeface="Golos Text"/>
                <a:ea typeface="Golos Text"/>
                <a:cs typeface="Golos Text"/>
                <a:sym typeface="Golos Text"/>
              </a:defRPr>
            </a:lvl9pPr>
          </a:lstStyle>
          <a:p>
            <a:pPr marL="495300" indent="-342900">
              <a:buFont typeface="Arial" panose="020B0604020202020204" pitchFamily="34" charset="0"/>
              <a:buChar char="•"/>
            </a:pPr>
            <a:r>
              <a:rPr lang="en-US" sz="1800" dirty="0"/>
              <a:t>Alligator bags accounted for the highest gross income (US$3.4 million), with the average price of $2,204.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0E756CFD-50FA-1734-9800-9D69D33491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77"/>
          <a:stretch>
            <a:fillRect/>
          </a:stretch>
        </p:blipFill>
        <p:spPr bwMode="auto">
          <a:xfrm>
            <a:off x="7132321" y="3355624"/>
            <a:ext cx="2011680" cy="1762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16791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>
          <a:extLst>
            <a:ext uri="{FF2B5EF4-FFF2-40B4-BE49-F238E27FC236}">
              <a16:creationId xmlns:a16="http://schemas.microsoft.com/office/drawing/2014/main" id="{8BB0C80C-826E-24B3-E3E9-C6A394565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43;p38">
            <a:extLst>
              <a:ext uri="{FF2B5EF4-FFF2-40B4-BE49-F238E27FC236}">
                <a16:creationId xmlns:a16="http://schemas.microsoft.com/office/drawing/2014/main" id="{2C26D47D-ACD2-99C0-DC4D-03DFE64AE979}"/>
              </a:ext>
            </a:extLst>
          </p:cNvPr>
          <p:cNvSpPr txBox="1">
            <a:spLocks/>
          </p:cNvSpPr>
          <p:nvPr/>
        </p:nvSpPr>
        <p:spPr>
          <a:xfrm>
            <a:off x="3004458" y="259900"/>
            <a:ext cx="5842660" cy="5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22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9pPr>
          </a:lstStyle>
          <a:p>
            <a:pPr algn="r"/>
            <a:r>
              <a:rPr lang="en-US" sz="3400" dirty="0"/>
              <a:t>A Closer Look at Online Seller Profiles</a:t>
            </a:r>
          </a:p>
        </p:txBody>
      </p:sp>
      <p:sp>
        <p:nvSpPr>
          <p:cNvPr id="9" name="Google Shape;344;p38">
            <a:extLst>
              <a:ext uri="{FF2B5EF4-FFF2-40B4-BE49-F238E27FC236}">
                <a16:creationId xmlns:a16="http://schemas.microsoft.com/office/drawing/2014/main" id="{5CB29DDA-C0A9-080A-1BA3-70EB46951CA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847165" y="1158850"/>
            <a:ext cx="4685399" cy="254071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96900" lvl="1" indent="0">
              <a:spcBef>
                <a:spcPts val="1000"/>
              </a:spcBef>
              <a:buSzPts val="1400"/>
            </a:pPr>
            <a:endParaRPr lang="en-US" sz="2300" dirty="0"/>
          </a:p>
          <a:p>
            <a:pPr lvl="1" indent="-317500" algn="l">
              <a:spcBef>
                <a:spcPts val="1000"/>
              </a:spcBef>
              <a:buSzPts val="1400"/>
              <a:buChar char="●"/>
            </a:pPr>
            <a:endParaRPr lang="en-US" sz="2300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A63883E-4097-F25F-D9B6-43402825B77F}"/>
              </a:ext>
            </a:extLst>
          </p:cNvPr>
          <p:cNvSpPr txBox="1">
            <a:spLocks/>
          </p:cNvSpPr>
          <p:nvPr/>
        </p:nvSpPr>
        <p:spPr>
          <a:xfrm>
            <a:off x="156145" y="1913693"/>
            <a:ext cx="7639598" cy="3229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Golos Text"/>
              <a:buNone/>
              <a:defRPr sz="2500" b="0" i="0" u="none" strike="noStrike" cap="none">
                <a:solidFill>
                  <a:schemeClr val="accent2"/>
                </a:solidFill>
                <a:latin typeface="Golos Text"/>
                <a:ea typeface="Golos Text"/>
                <a:cs typeface="Golos Text"/>
                <a:sym typeface="Golos Text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Golos Text"/>
              <a:buNone/>
              <a:defRPr sz="3000" b="0" i="0" u="none" strike="noStrike" cap="none">
                <a:solidFill>
                  <a:schemeClr val="accent2"/>
                </a:solidFill>
                <a:latin typeface="Golos Text"/>
                <a:ea typeface="Golos Text"/>
                <a:cs typeface="Golos Text"/>
                <a:sym typeface="Golos Text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Golos Text"/>
              <a:buNone/>
              <a:defRPr sz="3000" b="0" i="0" u="none" strike="noStrike" cap="none">
                <a:solidFill>
                  <a:schemeClr val="accent2"/>
                </a:solidFill>
                <a:latin typeface="Golos Text"/>
                <a:ea typeface="Golos Text"/>
                <a:cs typeface="Golos Text"/>
                <a:sym typeface="Golos Text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Golos Text"/>
              <a:buNone/>
              <a:defRPr sz="3000" b="0" i="0" u="none" strike="noStrike" cap="none">
                <a:solidFill>
                  <a:schemeClr val="accent2"/>
                </a:solidFill>
                <a:latin typeface="Golos Text"/>
                <a:ea typeface="Golos Text"/>
                <a:cs typeface="Golos Text"/>
                <a:sym typeface="Golos Text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Golos Text"/>
              <a:buNone/>
              <a:defRPr sz="3000" b="0" i="0" u="none" strike="noStrike" cap="none">
                <a:solidFill>
                  <a:schemeClr val="accent2"/>
                </a:solidFill>
                <a:latin typeface="Golos Text"/>
                <a:ea typeface="Golos Text"/>
                <a:cs typeface="Golos Text"/>
                <a:sym typeface="Golos Text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Golos Text"/>
              <a:buNone/>
              <a:defRPr sz="3000" b="0" i="0" u="none" strike="noStrike" cap="none">
                <a:solidFill>
                  <a:schemeClr val="accent2"/>
                </a:solidFill>
                <a:latin typeface="Golos Text"/>
                <a:ea typeface="Golos Text"/>
                <a:cs typeface="Golos Text"/>
                <a:sym typeface="Golos Text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Golos Text"/>
              <a:buNone/>
              <a:defRPr sz="3000" b="0" i="0" u="none" strike="noStrike" cap="none">
                <a:solidFill>
                  <a:schemeClr val="accent2"/>
                </a:solidFill>
                <a:latin typeface="Golos Text"/>
                <a:ea typeface="Golos Text"/>
                <a:cs typeface="Golos Text"/>
                <a:sym typeface="Golos Text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Golos Text"/>
              <a:buNone/>
              <a:defRPr sz="3000" b="0" i="0" u="none" strike="noStrike" cap="none">
                <a:solidFill>
                  <a:schemeClr val="accent2"/>
                </a:solidFill>
                <a:latin typeface="Golos Text"/>
                <a:ea typeface="Golos Text"/>
                <a:cs typeface="Golos Text"/>
                <a:sym typeface="Golos Text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Golos Text"/>
              <a:buNone/>
              <a:defRPr sz="3000" b="0" i="0" u="none" strike="noStrike" cap="none">
                <a:solidFill>
                  <a:schemeClr val="accent2"/>
                </a:solidFill>
                <a:latin typeface="Golos Text"/>
                <a:ea typeface="Golos Text"/>
                <a:cs typeface="Golos Text"/>
                <a:sym typeface="Golos Text"/>
              </a:defRPr>
            </a:lvl9pPr>
          </a:lstStyle>
          <a:p>
            <a:pPr marL="152400" indent="0"/>
            <a:r>
              <a:rPr lang="en-US" sz="1600" b="1" dirty="0"/>
              <a:t>Lavorgna (2015)</a:t>
            </a:r>
          </a:p>
          <a:p>
            <a:pPr marL="495300" indent="-342900">
              <a:buFont typeface="Arial" panose="020B0604020202020204" pitchFamily="34" charset="0"/>
              <a:buChar char="•"/>
            </a:pPr>
            <a:r>
              <a:rPr lang="en-US" sz="1600" dirty="0"/>
              <a:t>Target market: Cyber-enabled pet trafficking businesses </a:t>
            </a:r>
          </a:p>
          <a:p>
            <a:pPr marL="495300" indent="-342900">
              <a:buFont typeface="Arial" panose="020B0604020202020204" pitchFamily="34" charset="0"/>
              <a:buChar char="•"/>
            </a:pPr>
            <a:r>
              <a:rPr lang="en-US" sz="1600" dirty="0"/>
              <a:t>Emerging types of sellers: (1) individual offenders, (2) partners, (3) loose networks, (4) structured networks</a:t>
            </a:r>
          </a:p>
          <a:p>
            <a:pPr marL="495300" indent="-34290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152400" indent="0"/>
            <a:r>
              <a:rPr lang="en-US" sz="1600" b="1" dirty="0"/>
              <a:t>Dominguez (2024)</a:t>
            </a:r>
          </a:p>
          <a:p>
            <a:pPr marL="438150" indent="-285750">
              <a:buFont typeface="Arial" panose="020B0604020202020204" pitchFamily="34" charset="0"/>
              <a:buChar char="•"/>
            </a:pPr>
            <a:r>
              <a:rPr lang="en-US" sz="1600" dirty="0"/>
              <a:t>Target market: reptiles</a:t>
            </a:r>
          </a:p>
          <a:p>
            <a:pPr marL="438150" indent="-285750">
              <a:buFont typeface="Arial" panose="020B0604020202020204" pitchFamily="34" charset="0"/>
              <a:buChar char="•"/>
            </a:pPr>
            <a:r>
              <a:rPr lang="en-US" sz="1600" dirty="0"/>
              <a:t>Seller typologies: (1) organized traders, (2) professional online traders, (3) private traders</a:t>
            </a:r>
          </a:p>
          <a:p>
            <a:pPr marL="438150" indent="-285750">
              <a:buFont typeface="Arial" panose="020B0604020202020204" pitchFamily="34" charset="0"/>
              <a:buChar char="•"/>
            </a:pPr>
            <a:r>
              <a:rPr lang="en-US" sz="1600" dirty="0"/>
              <a:t>Highly organized and profit-oriented, traded multiple species</a:t>
            </a:r>
          </a:p>
          <a:p>
            <a:pPr marL="438150" indent="-285750">
              <a:buFont typeface="Arial" panose="020B0604020202020204" pitchFamily="34" charset="0"/>
              <a:buChar char="•"/>
            </a:pPr>
            <a:endParaRPr lang="en-US" sz="1600" b="1" dirty="0"/>
          </a:p>
          <a:p>
            <a:pPr marL="152400" indent="0"/>
            <a:r>
              <a:rPr lang="en-US" sz="1600" b="1" dirty="0"/>
              <a:t>Petrossian et al (under review)</a:t>
            </a:r>
          </a:p>
          <a:p>
            <a:pPr marL="438150" indent="-285750">
              <a:buFont typeface="Arial" panose="020B0604020202020204" pitchFamily="34" charset="0"/>
              <a:buChar char="•"/>
            </a:pPr>
            <a:r>
              <a:rPr lang="en-US" sz="1600" dirty="0"/>
              <a:t>Target market: small leather products</a:t>
            </a:r>
          </a:p>
          <a:p>
            <a:pPr marL="438150" indent="-285750">
              <a:buFont typeface="Arial" panose="020B0604020202020204" pitchFamily="34" charset="0"/>
              <a:buChar char="•"/>
            </a:pPr>
            <a:r>
              <a:rPr lang="en-US" sz="1600" dirty="0"/>
              <a:t>Seller typologies: (1) low profile, (2) moderate visibility; (3) luxury/high visibility; (4) fully professional; (5) luxury without exclusivity</a:t>
            </a:r>
          </a:p>
          <a:p>
            <a:pPr marL="438150" indent="-285750">
              <a:buFont typeface="Arial" panose="020B0604020202020204" pitchFamily="34" charset="0"/>
              <a:buChar char="•"/>
            </a:pPr>
            <a:r>
              <a:rPr lang="en-US" sz="1600" dirty="0"/>
              <a:t>Differ by visibility, professionalism, market position</a:t>
            </a:r>
          </a:p>
          <a:p>
            <a:pPr marL="152400" indent="0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8495604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>
          <a:extLst>
            <a:ext uri="{FF2B5EF4-FFF2-40B4-BE49-F238E27FC236}">
              <a16:creationId xmlns:a16="http://schemas.microsoft.com/office/drawing/2014/main" id="{12B2C800-F747-E719-6315-6B8B9218D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43">
            <a:extLst>
              <a:ext uri="{FF2B5EF4-FFF2-40B4-BE49-F238E27FC236}">
                <a16:creationId xmlns:a16="http://schemas.microsoft.com/office/drawing/2014/main" id="{BC9B0472-C67C-1BD8-5584-6DFD4698403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4794" y="1741193"/>
            <a:ext cx="3669600" cy="180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dirty="0"/>
              <a:t>Disrupting Cyber-Enabled Wildlife Crime</a:t>
            </a:r>
            <a:endParaRPr sz="5000" dirty="0"/>
          </a:p>
        </p:txBody>
      </p:sp>
      <p:pic>
        <p:nvPicPr>
          <p:cNvPr id="403" name="Google Shape;403;p43">
            <a:extLst>
              <a:ext uri="{FF2B5EF4-FFF2-40B4-BE49-F238E27FC236}">
                <a16:creationId xmlns:a16="http://schemas.microsoft.com/office/drawing/2014/main" id="{E941B9F2-EFD5-1D6D-17D2-3320B98ACF60}"/>
              </a:ext>
            </a:extLst>
          </p:cNvPr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1527" r="11519"/>
          <a:stretch/>
        </p:blipFill>
        <p:spPr>
          <a:xfrm>
            <a:off x="4997662" y="610429"/>
            <a:ext cx="4685400" cy="4064100"/>
          </a:xfrm>
          <a:prstGeom prst="hexagon">
            <a:avLst>
              <a:gd name="adj" fmla="val 25000"/>
              <a:gd name="vf" fmla="val 115470"/>
            </a:avLst>
          </a:prstGeom>
        </p:spPr>
      </p:pic>
      <p:pic>
        <p:nvPicPr>
          <p:cNvPr id="404" name="Google Shape;404;p43">
            <a:extLst>
              <a:ext uri="{FF2B5EF4-FFF2-40B4-BE49-F238E27FC236}">
                <a16:creationId xmlns:a16="http://schemas.microsoft.com/office/drawing/2014/main" id="{C03EBC4B-66E0-74CB-6DBB-6EDB583C93CA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3233225" y="-2195914"/>
            <a:ext cx="3423101" cy="349467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5" name="Google Shape;405;p43">
            <a:extLst>
              <a:ext uri="{FF2B5EF4-FFF2-40B4-BE49-F238E27FC236}">
                <a16:creationId xmlns:a16="http://schemas.microsoft.com/office/drawing/2014/main" id="{B73B2A11-A64D-987F-EBAD-F6CFBCA875A2}"/>
              </a:ext>
            </a:extLst>
          </p:cNvPr>
          <p:cNvGrpSpPr/>
          <p:nvPr/>
        </p:nvGrpSpPr>
        <p:grpSpPr>
          <a:xfrm>
            <a:off x="4268102" y="3477404"/>
            <a:ext cx="961970" cy="1380586"/>
            <a:chOff x="7733041" y="-430089"/>
            <a:chExt cx="961970" cy="1380586"/>
          </a:xfrm>
        </p:grpSpPr>
        <p:pic>
          <p:nvPicPr>
            <p:cNvPr id="406" name="Google Shape;406;p43">
              <a:extLst>
                <a:ext uri="{FF2B5EF4-FFF2-40B4-BE49-F238E27FC236}">
                  <a16:creationId xmlns:a16="http://schemas.microsoft.com/office/drawing/2014/main" id="{F23EAA4B-80DA-2B7E-1E30-2941BF86FFE3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 l="22156" t="22665" r="45973" b="48662"/>
            <a:stretch/>
          </p:blipFill>
          <p:spPr>
            <a:xfrm>
              <a:off x="7733041" y="78700"/>
              <a:ext cx="961970" cy="8717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7" name="Google Shape;407;p43">
              <a:extLst>
                <a:ext uri="{FF2B5EF4-FFF2-40B4-BE49-F238E27FC236}">
                  <a16:creationId xmlns:a16="http://schemas.microsoft.com/office/drawing/2014/main" id="{3A18D00B-E7CB-CAA7-18FF-EE22BCF5F379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 l="22156" t="22665" r="45973" b="48662"/>
            <a:stretch/>
          </p:blipFill>
          <p:spPr>
            <a:xfrm flipH="1">
              <a:off x="8230214" y="-430089"/>
              <a:ext cx="464774" cy="42120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09" name="Google Shape;409;p43">
            <a:extLst>
              <a:ext uri="{FF2B5EF4-FFF2-40B4-BE49-F238E27FC236}">
                <a16:creationId xmlns:a16="http://schemas.microsoft.com/office/drawing/2014/main" id="{C38775E4-7E5A-D76B-FB66-DFB475A7D434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341876" y="3631075"/>
            <a:ext cx="2145649" cy="3248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325;p36">
            <a:extLst>
              <a:ext uri="{FF2B5EF4-FFF2-40B4-BE49-F238E27FC236}">
                <a16:creationId xmlns:a16="http://schemas.microsoft.com/office/drawing/2014/main" id="{E44224D1-977E-902E-63FD-CF11715D90B9}"/>
              </a:ext>
            </a:extLst>
          </p:cNvPr>
          <p:cNvSpPr txBox="1">
            <a:spLocks/>
          </p:cNvSpPr>
          <p:nvPr/>
        </p:nvSpPr>
        <p:spPr>
          <a:xfrm>
            <a:off x="754794" y="528185"/>
            <a:ext cx="1617600" cy="897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 sz="5000" b="1" dirty="0">
                <a:solidFill>
                  <a:schemeClr val="accent2"/>
                </a:solidFill>
              </a:rPr>
              <a:t>03.</a:t>
            </a:r>
          </a:p>
        </p:txBody>
      </p:sp>
    </p:spTree>
    <p:extLst>
      <p:ext uri="{BB962C8B-B14F-4D97-AF65-F5344CB8AC3E}">
        <p14:creationId xmlns:p14="http://schemas.microsoft.com/office/powerpoint/2010/main" val="23871942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4" name="Google Shape;434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66700" y="-2123253"/>
            <a:ext cx="3423101" cy="3494678"/>
          </a:xfrm>
          <a:prstGeom prst="rect">
            <a:avLst/>
          </a:prstGeom>
          <a:noFill/>
          <a:ln>
            <a:noFill/>
          </a:ln>
        </p:spPr>
      </p:pic>
      <p:sp>
        <p:nvSpPr>
          <p:cNvPr id="436" name="Google Shape;436;p46"/>
          <p:cNvSpPr txBox="1">
            <a:spLocks noGrp="1"/>
          </p:cNvSpPr>
          <p:nvPr>
            <p:ph type="title"/>
          </p:nvPr>
        </p:nvSpPr>
        <p:spPr>
          <a:xfrm>
            <a:off x="3766700" y="170480"/>
            <a:ext cx="5126768" cy="111321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The Digital Ecosystem and Responding to Cyber-Enabled Wildlife Crime</a:t>
            </a:r>
            <a:endParaRPr sz="3000" dirty="0"/>
          </a:p>
        </p:txBody>
      </p:sp>
      <p:sp>
        <p:nvSpPr>
          <p:cNvPr id="437" name="Google Shape;437;p46"/>
          <p:cNvSpPr txBox="1">
            <a:spLocks noGrp="1"/>
          </p:cNvSpPr>
          <p:nvPr>
            <p:ph type="subTitle" idx="1"/>
          </p:nvPr>
        </p:nvSpPr>
        <p:spPr>
          <a:xfrm>
            <a:off x="3766700" y="1880353"/>
            <a:ext cx="5260087" cy="269891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sz="1600" dirty="0"/>
              <a:t>Traditional enforcement does not translate easily into the  digital arena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sz="1600" dirty="0"/>
              <a:t>Online trade is fast-moving, decentralized, resilient, and fragmented, making it harder to trace transactions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sz="1600" dirty="0"/>
              <a:t>Encrypted apps and payment systems make it easy for online transactions to go undetected</a:t>
            </a:r>
            <a:endParaRPr sz="1600" dirty="0"/>
          </a:p>
        </p:txBody>
      </p:sp>
      <p:pic>
        <p:nvPicPr>
          <p:cNvPr id="438" name="Google Shape;438;p46"/>
          <p:cNvPicPr preferRelativeResize="0"/>
          <p:nvPr/>
        </p:nvPicPr>
        <p:blipFill rotWithShape="1">
          <a:blip r:embed="rId4">
            <a:alphaModFix/>
          </a:blip>
          <a:srcRect l="22156" t="22665" r="45973" b="48662"/>
          <a:stretch/>
        </p:blipFill>
        <p:spPr>
          <a:xfrm flipH="1">
            <a:off x="8454020" y="1371425"/>
            <a:ext cx="464774" cy="421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Google Shape;439;p46"/>
          <p:cNvPicPr preferRelativeResize="0"/>
          <p:nvPr/>
        </p:nvPicPr>
        <p:blipFill rotWithShape="1">
          <a:blip r:embed="rId5">
            <a:alphaModFix/>
          </a:blip>
          <a:srcRect l="33059" t="14978" r="27584" b="27344"/>
          <a:stretch/>
        </p:blipFill>
        <p:spPr>
          <a:xfrm>
            <a:off x="2635275" y="627425"/>
            <a:ext cx="518324" cy="765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4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027424" y="3775450"/>
            <a:ext cx="2145649" cy="32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54F96AB1-6CC8-8DBF-B9E0-55D852F1DCA0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7"/>
          <a:srcRect l="26012" r="26012"/>
          <a:stretch>
            <a:fillRect/>
          </a:stretch>
        </p:blipFill>
        <p:spPr/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>
          <a:extLst>
            <a:ext uri="{FF2B5EF4-FFF2-40B4-BE49-F238E27FC236}">
              <a16:creationId xmlns:a16="http://schemas.microsoft.com/office/drawing/2014/main" id="{32135509-5B6B-D39A-060D-ED313EA5C5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4" name="Google Shape;414;p44">
            <a:extLst>
              <a:ext uri="{FF2B5EF4-FFF2-40B4-BE49-F238E27FC236}">
                <a16:creationId xmlns:a16="http://schemas.microsoft.com/office/drawing/2014/main" id="{FBDD18BA-C68D-7CB8-9677-9B4551EFCBD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32854"/>
          <a:stretch/>
        </p:blipFill>
        <p:spPr>
          <a:xfrm>
            <a:off x="2525750" y="948250"/>
            <a:ext cx="1223250" cy="42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44">
            <a:extLst>
              <a:ext uri="{FF2B5EF4-FFF2-40B4-BE49-F238E27FC236}">
                <a16:creationId xmlns:a16="http://schemas.microsoft.com/office/drawing/2014/main" id="{77AF328F-A27E-B55F-6BD0-5A5D4B350822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039074" y="3834300"/>
            <a:ext cx="2145649" cy="3248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343;p38">
            <a:extLst>
              <a:ext uri="{FF2B5EF4-FFF2-40B4-BE49-F238E27FC236}">
                <a16:creationId xmlns:a16="http://schemas.microsoft.com/office/drawing/2014/main" id="{D1F8B897-C591-B27B-2D72-8A989D8B9159}"/>
              </a:ext>
            </a:extLst>
          </p:cNvPr>
          <p:cNvSpPr txBox="1">
            <a:spLocks/>
          </p:cNvSpPr>
          <p:nvPr/>
        </p:nvSpPr>
        <p:spPr>
          <a:xfrm>
            <a:off x="3004458" y="259900"/>
            <a:ext cx="5842660" cy="5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22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9pPr>
          </a:lstStyle>
          <a:p>
            <a:pPr algn="r"/>
            <a:r>
              <a:rPr lang="en-US" sz="3400" dirty="0"/>
              <a:t>A Key Shift in Prevention Approach</a:t>
            </a:r>
          </a:p>
        </p:txBody>
      </p:sp>
      <p:sp>
        <p:nvSpPr>
          <p:cNvPr id="9" name="Google Shape;344;p38">
            <a:extLst>
              <a:ext uri="{FF2B5EF4-FFF2-40B4-BE49-F238E27FC236}">
                <a16:creationId xmlns:a16="http://schemas.microsoft.com/office/drawing/2014/main" id="{6FDBCE99-5B68-8CB0-FCFE-CEC234526BB7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583088" y="948250"/>
            <a:ext cx="5264030" cy="254071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1" indent="-317500" algn="l">
              <a:spcBef>
                <a:spcPts val="1000"/>
              </a:spcBef>
              <a:buSzPts val="1400"/>
              <a:buChar char="●"/>
            </a:pPr>
            <a:r>
              <a:rPr lang="en-US" sz="1800" dirty="0"/>
              <a:t>New digital environment requires proactive disruption</a:t>
            </a:r>
          </a:p>
          <a:p>
            <a:pPr lvl="1" indent="-317500" algn="l">
              <a:spcBef>
                <a:spcPts val="1000"/>
              </a:spcBef>
              <a:buSzPts val="1400"/>
              <a:buChar char="●"/>
            </a:pPr>
            <a:r>
              <a:rPr lang="en-US" sz="1800" dirty="0"/>
              <a:t>Network Percolation Analysis as a promising disruption/analytical tool</a:t>
            </a:r>
          </a:p>
          <a:p>
            <a:pPr lvl="2" indent="-317500" algn="l">
              <a:spcBef>
                <a:spcPts val="1000"/>
              </a:spcBef>
              <a:buSzPts val="1400"/>
              <a:buChar char="●"/>
            </a:pPr>
            <a:r>
              <a:rPr lang="en-US" sz="1100" dirty="0"/>
              <a:t>Networks highly robust against random removals of seller nodes</a:t>
            </a:r>
          </a:p>
          <a:p>
            <a:pPr lvl="2" indent="-317500" algn="l">
              <a:spcBef>
                <a:spcPts val="1000"/>
              </a:spcBef>
              <a:buSzPts val="1400"/>
              <a:buChar char="●"/>
            </a:pPr>
            <a:r>
              <a:rPr lang="en-US" sz="1100" dirty="0"/>
              <a:t>Random removal of product nodes led to graduate fragmentation of the network</a:t>
            </a:r>
          </a:p>
          <a:p>
            <a:pPr lvl="2" indent="-317500" algn="l">
              <a:spcBef>
                <a:spcPts val="1000"/>
              </a:spcBef>
              <a:buSzPts val="1400"/>
              <a:buChar char="●"/>
            </a:pPr>
            <a:r>
              <a:rPr lang="en-US" sz="1100" dirty="0"/>
              <a:t>Targeted removal of sellers can cause abrupt network collapse but it is impractical</a:t>
            </a:r>
          </a:p>
          <a:p>
            <a:pPr lvl="2" indent="-317500" algn="l">
              <a:spcBef>
                <a:spcPts val="1000"/>
              </a:spcBef>
              <a:buSzPts val="1400"/>
              <a:buChar char="●"/>
            </a:pPr>
            <a:r>
              <a:rPr lang="en-US" sz="1100" dirty="0"/>
              <a:t>Targeted removal of products (especially by weight and degree), is the most effective strategy of network fragmentation</a:t>
            </a:r>
          </a:p>
          <a:p>
            <a:pPr lvl="1" indent="-317500" algn="l">
              <a:spcBef>
                <a:spcPts val="1000"/>
              </a:spcBef>
              <a:buSzPts val="1400"/>
              <a:buChar char="●"/>
            </a:pPr>
            <a:endParaRPr lang="en-US" sz="2300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E24A7B9-A2E5-CB94-1F51-E984075C7476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5"/>
          <a:srcRect t="6625" b="6625"/>
          <a:stretch>
            <a:fillRect/>
          </a:stretch>
        </p:blipFill>
        <p:spPr/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7D91C22-F75B-75AB-A658-AC58136809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889052"/>
            <a:ext cx="4685401" cy="1994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2018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>
          <a:extLst>
            <a:ext uri="{FF2B5EF4-FFF2-40B4-BE49-F238E27FC236}">
              <a16:creationId xmlns:a16="http://schemas.microsoft.com/office/drawing/2014/main" id="{0AFFCDEF-9399-1B36-F496-6FB76EBA1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4" name="Google Shape;414;p44">
            <a:extLst>
              <a:ext uri="{FF2B5EF4-FFF2-40B4-BE49-F238E27FC236}">
                <a16:creationId xmlns:a16="http://schemas.microsoft.com/office/drawing/2014/main" id="{E95926AA-EA7B-18E5-6B9C-123C5CF6BFC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32854"/>
          <a:stretch/>
        </p:blipFill>
        <p:spPr>
          <a:xfrm>
            <a:off x="2525750" y="948250"/>
            <a:ext cx="1223250" cy="42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44">
            <a:extLst>
              <a:ext uri="{FF2B5EF4-FFF2-40B4-BE49-F238E27FC236}">
                <a16:creationId xmlns:a16="http://schemas.microsoft.com/office/drawing/2014/main" id="{A24FEAD8-57E8-4FF6-47BD-07777A00B1A5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039074" y="3834300"/>
            <a:ext cx="2145649" cy="3248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343;p38">
            <a:extLst>
              <a:ext uri="{FF2B5EF4-FFF2-40B4-BE49-F238E27FC236}">
                <a16:creationId xmlns:a16="http://schemas.microsoft.com/office/drawing/2014/main" id="{C6F1102E-05CC-8109-0C7B-14073952AE96}"/>
              </a:ext>
            </a:extLst>
          </p:cNvPr>
          <p:cNvSpPr txBox="1">
            <a:spLocks/>
          </p:cNvSpPr>
          <p:nvPr/>
        </p:nvSpPr>
        <p:spPr>
          <a:xfrm>
            <a:off x="3004458" y="259900"/>
            <a:ext cx="5842660" cy="5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22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9pPr>
          </a:lstStyle>
          <a:p>
            <a:pPr algn="r"/>
            <a:r>
              <a:rPr lang="en-US" sz="3400" dirty="0"/>
              <a:t>International Tools for Disruption</a:t>
            </a: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5AC9D090-37A0-C601-1A5A-6C21AAAE62C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3633849" y="1744279"/>
            <a:ext cx="5510151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Tools for Disruption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UNTOC (Palermo Convention)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→ backbone against transnational organized crime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crimes under UNTOC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Historically underused → now gaining traction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Expert Group on Crimes that Affect the Environment established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B4068AD9-AF12-A4B1-802B-37402797B43B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5"/>
          <a:srcRect t="6625" b="6625"/>
          <a:stretch>
            <a:fillRect/>
          </a:stretch>
        </p:blipFill>
        <p:spPr>
          <a:xfrm>
            <a:off x="33750" y="948250"/>
            <a:ext cx="3441946" cy="2985532"/>
          </a:xfrm>
        </p:spPr>
      </p:pic>
    </p:spTree>
    <p:extLst>
      <p:ext uri="{BB962C8B-B14F-4D97-AF65-F5344CB8AC3E}">
        <p14:creationId xmlns:p14="http://schemas.microsoft.com/office/powerpoint/2010/main" val="36692459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9" name="Google Shape;499;p51"/>
          <p:cNvGrpSpPr/>
          <p:nvPr/>
        </p:nvGrpSpPr>
        <p:grpSpPr>
          <a:xfrm>
            <a:off x="622926" y="493760"/>
            <a:ext cx="2697276" cy="3430487"/>
            <a:chOff x="1348751" y="735560"/>
            <a:chExt cx="2697276" cy="3672287"/>
          </a:xfrm>
        </p:grpSpPr>
        <p:grpSp>
          <p:nvGrpSpPr>
            <p:cNvPr id="500" name="Google Shape;500;p51"/>
            <p:cNvGrpSpPr/>
            <p:nvPr/>
          </p:nvGrpSpPr>
          <p:grpSpPr>
            <a:xfrm>
              <a:off x="1348751" y="735560"/>
              <a:ext cx="2697276" cy="3672287"/>
              <a:chOff x="1655550" y="790900"/>
              <a:chExt cx="2510262" cy="3417671"/>
            </a:xfrm>
          </p:grpSpPr>
          <p:sp>
            <p:nvSpPr>
              <p:cNvPr id="501" name="Google Shape;501;p51"/>
              <p:cNvSpPr/>
              <p:nvPr/>
            </p:nvSpPr>
            <p:spPr>
              <a:xfrm>
                <a:off x="1655550" y="790900"/>
                <a:ext cx="2510262" cy="3417671"/>
              </a:xfrm>
              <a:custGeom>
                <a:avLst/>
                <a:gdLst/>
                <a:ahLst/>
                <a:cxnLst/>
                <a:rect l="l" t="t" r="r" b="b"/>
                <a:pathLst>
                  <a:path w="143096" h="190426" extrusionOk="0">
                    <a:moveTo>
                      <a:pt x="2914" y="0"/>
                    </a:moveTo>
                    <a:cubicBezTo>
                      <a:pt x="1280" y="0"/>
                      <a:pt x="0" y="1281"/>
                      <a:pt x="0" y="2914"/>
                    </a:cubicBezTo>
                    <a:lnTo>
                      <a:pt x="0" y="187512"/>
                    </a:lnTo>
                    <a:cubicBezTo>
                      <a:pt x="0" y="189101"/>
                      <a:pt x="1280" y="190426"/>
                      <a:pt x="2914" y="190426"/>
                    </a:cubicBezTo>
                    <a:lnTo>
                      <a:pt x="140182" y="190426"/>
                    </a:lnTo>
                    <a:cubicBezTo>
                      <a:pt x="141771" y="190426"/>
                      <a:pt x="143096" y="189101"/>
                      <a:pt x="143096" y="187512"/>
                    </a:cubicBezTo>
                    <a:lnTo>
                      <a:pt x="143096" y="2914"/>
                    </a:lnTo>
                    <a:cubicBezTo>
                      <a:pt x="143096" y="1281"/>
                      <a:pt x="141771" y="0"/>
                      <a:pt x="1401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502;p51"/>
              <p:cNvSpPr/>
              <p:nvPr/>
            </p:nvSpPr>
            <p:spPr>
              <a:xfrm>
                <a:off x="1735300" y="886765"/>
                <a:ext cx="2350730" cy="3115776"/>
              </a:xfrm>
              <a:custGeom>
                <a:avLst/>
                <a:gdLst/>
                <a:ahLst/>
                <a:cxnLst/>
                <a:rect l="l" t="t" r="r" b="b"/>
                <a:pathLst>
                  <a:path w="134002" h="173605" extrusionOk="0">
                    <a:moveTo>
                      <a:pt x="1" y="1"/>
                    </a:moveTo>
                    <a:lnTo>
                      <a:pt x="1" y="53821"/>
                    </a:lnTo>
                    <a:lnTo>
                      <a:pt x="1" y="127599"/>
                    </a:lnTo>
                    <a:lnTo>
                      <a:pt x="1" y="173605"/>
                    </a:lnTo>
                    <a:lnTo>
                      <a:pt x="134001" y="173605"/>
                    </a:lnTo>
                    <a:lnTo>
                      <a:pt x="134001" y="34615"/>
                    </a:lnTo>
                    <a:lnTo>
                      <a:pt x="13400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03" name="Google Shape;503;p51"/>
            <p:cNvSpPr/>
            <p:nvPr/>
          </p:nvSpPr>
          <p:spPr>
            <a:xfrm>
              <a:off x="2469950" y="4253120"/>
              <a:ext cx="458108" cy="87647"/>
            </a:xfrm>
            <a:custGeom>
              <a:avLst/>
              <a:gdLst/>
              <a:ahLst/>
              <a:cxnLst/>
              <a:rect l="l" t="t" r="r" b="b"/>
              <a:pathLst>
                <a:path w="23269" h="7859" extrusionOk="0">
                  <a:moveTo>
                    <a:pt x="796" y="0"/>
                  </a:moveTo>
                  <a:cubicBezTo>
                    <a:pt x="354" y="0"/>
                    <a:pt x="1" y="353"/>
                    <a:pt x="1" y="751"/>
                  </a:cubicBezTo>
                  <a:lnTo>
                    <a:pt x="1" y="7064"/>
                  </a:lnTo>
                  <a:cubicBezTo>
                    <a:pt x="1" y="7506"/>
                    <a:pt x="354" y="7859"/>
                    <a:pt x="796" y="7859"/>
                  </a:cubicBezTo>
                  <a:lnTo>
                    <a:pt x="22474" y="7859"/>
                  </a:lnTo>
                  <a:cubicBezTo>
                    <a:pt x="22916" y="7859"/>
                    <a:pt x="23269" y="7506"/>
                    <a:pt x="23269" y="7064"/>
                  </a:cubicBezTo>
                  <a:lnTo>
                    <a:pt x="23269" y="751"/>
                  </a:lnTo>
                  <a:cubicBezTo>
                    <a:pt x="23269" y="353"/>
                    <a:pt x="22916" y="0"/>
                    <a:pt x="224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04" name="Google Shape;504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43550" y="-2294439"/>
            <a:ext cx="3423101" cy="34946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CC7CEAB-84BA-657B-A558-CC81D243CC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926" y="493760"/>
            <a:ext cx="2697276" cy="3223285"/>
          </a:xfrm>
          <a:prstGeom prst="rect">
            <a:avLst/>
          </a:prstGeom>
        </p:spPr>
      </p:pic>
      <p:sp>
        <p:nvSpPr>
          <p:cNvPr id="3" name="Google Shape;344;p38">
            <a:extLst>
              <a:ext uri="{FF2B5EF4-FFF2-40B4-BE49-F238E27FC236}">
                <a16:creationId xmlns:a16="http://schemas.microsoft.com/office/drawing/2014/main" id="{F68AD43E-D68E-7ECF-3C09-E2A80EBD67F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532288" y="1442039"/>
            <a:ext cx="5264030" cy="254071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1" indent="-317500" algn="l">
              <a:spcBef>
                <a:spcPts val="1000"/>
              </a:spcBef>
              <a:buSzPts val="1400"/>
              <a:buChar char="●"/>
            </a:pPr>
            <a:r>
              <a:rPr lang="en-US" sz="1800" dirty="0"/>
              <a:t>Wildlife crime is transnational organized crime</a:t>
            </a:r>
          </a:p>
          <a:p>
            <a:pPr lvl="1" indent="-317500" algn="l">
              <a:spcBef>
                <a:spcPts val="1000"/>
              </a:spcBef>
              <a:buSzPts val="1400"/>
              <a:buChar char="●"/>
            </a:pPr>
            <a:r>
              <a:rPr lang="en-US" sz="1800" dirty="0"/>
              <a:t>There is a significant digital shift </a:t>
            </a:r>
          </a:p>
          <a:p>
            <a:pPr lvl="1" indent="-317500" algn="l">
              <a:spcBef>
                <a:spcPts val="1000"/>
              </a:spcBef>
              <a:buSzPts val="1400"/>
              <a:buChar char="●"/>
            </a:pPr>
            <a:r>
              <a:rPr lang="en-US" sz="1800" dirty="0"/>
              <a:t>Empirically-driven research insights should inform policy</a:t>
            </a:r>
          </a:p>
          <a:p>
            <a:pPr lvl="1" indent="-317500" algn="l">
              <a:spcBef>
                <a:spcPts val="1000"/>
              </a:spcBef>
              <a:buSzPts val="1400"/>
              <a:buChar char="●"/>
            </a:pPr>
            <a:r>
              <a:rPr lang="en-US" sz="1800" dirty="0"/>
              <a:t>Policy and enforcement must adapt</a:t>
            </a:r>
          </a:p>
          <a:p>
            <a:pPr lvl="1" indent="-317500" algn="l">
              <a:spcBef>
                <a:spcPts val="1000"/>
              </a:spcBef>
              <a:buSzPts val="1400"/>
              <a:buChar char="●"/>
            </a:pPr>
            <a:r>
              <a:rPr lang="en-US" sz="1800" dirty="0"/>
              <a:t>UNTOC is a critical lever for action</a:t>
            </a:r>
          </a:p>
          <a:p>
            <a:pPr lvl="1" indent="-317500" algn="l">
              <a:spcBef>
                <a:spcPts val="1000"/>
              </a:spcBef>
              <a:buSzPts val="1400"/>
              <a:buChar char="●"/>
            </a:pPr>
            <a:endParaRPr lang="en-US" sz="2300" dirty="0"/>
          </a:p>
        </p:txBody>
      </p:sp>
      <p:sp>
        <p:nvSpPr>
          <p:cNvPr id="6" name="Google Shape;506;p51">
            <a:extLst>
              <a:ext uri="{FF2B5EF4-FFF2-40B4-BE49-F238E27FC236}">
                <a16:creationId xmlns:a16="http://schemas.microsoft.com/office/drawing/2014/main" id="{62C8322E-C52F-7881-97FA-14D1349245C0}"/>
              </a:ext>
            </a:extLst>
          </p:cNvPr>
          <p:cNvSpPr txBox="1">
            <a:spLocks/>
          </p:cNvSpPr>
          <p:nvPr/>
        </p:nvSpPr>
        <p:spPr>
          <a:xfrm>
            <a:off x="592660" y="1200239"/>
            <a:ext cx="3020659" cy="48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400"/>
              <a:buFont typeface="Teko Medium"/>
              <a:buNone/>
              <a:defRPr sz="34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900"/>
              <a:buFont typeface="Teko Medium"/>
              <a:buNone/>
              <a:defRPr sz="39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900"/>
              <a:buFont typeface="Teko Medium"/>
              <a:buNone/>
              <a:defRPr sz="39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900"/>
              <a:buFont typeface="Teko Medium"/>
              <a:buNone/>
              <a:defRPr sz="39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900"/>
              <a:buFont typeface="Teko Medium"/>
              <a:buNone/>
              <a:defRPr sz="39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900"/>
              <a:buFont typeface="Teko Medium"/>
              <a:buNone/>
              <a:defRPr sz="39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900"/>
              <a:buFont typeface="Teko Medium"/>
              <a:buNone/>
              <a:defRPr sz="39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900"/>
              <a:buFont typeface="Teko Medium"/>
              <a:buNone/>
              <a:defRPr sz="39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900"/>
              <a:buFont typeface="Teko Medium"/>
              <a:buNone/>
              <a:defRPr sz="39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9pPr>
          </a:lstStyle>
          <a:p>
            <a:pPr algn="l"/>
            <a:r>
              <a:rPr lang="en-US" sz="5000" dirty="0"/>
              <a:t>04. CONCLUSION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36"/>
          <p:cNvSpPr txBox="1">
            <a:spLocks noGrp="1"/>
          </p:cNvSpPr>
          <p:nvPr>
            <p:ph type="title"/>
          </p:nvPr>
        </p:nvSpPr>
        <p:spPr>
          <a:xfrm>
            <a:off x="829375" y="2404207"/>
            <a:ext cx="4902338" cy="14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dirty="0"/>
              <a:t>Setting the Stage: Wildlife Crime and TOC</a:t>
            </a:r>
            <a:endParaRPr sz="5000" dirty="0"/>
          </a:p>
        </p:txBody>
      </p:sp>
      <p:sp>
        <p:nvSpPr>
          <p:cNvPr id="325" name="Google Shape;325;p36"/>
          <p:cNvSpPr txBox="1">
            <a:spLocks noGrp="1"/>
          </p:cNvSpPr>
          <p:nvPr>
            <p:ph type="title" idx="3"/>
          </p:nvPr>
        </p:nvSpPr>
        <p:spPr>
          <a:xfrm>
            <a:off x="829375" y="1666125"/>
            <a:ext cx="1617600" cy="897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01.</a:t>
            </a:r>
            <a:endParaRPr dirty="0"/>
          </a:p>
        </p:txBody>
      </p:sp>
      <p:pic>
        <p:nvPicPr>
          <p:cNvPr id="327" name="Google Shape;327;p36"/>
          <p:cNvPicPr preferRelativeResize="0"/>
          <p:nvPr/>
        </p:nvPicPr>
        <p:blipFill rotWithShape="1">
          <a:blip r:embed="rId3">
            <a:alphaModFix/>
          </a:blip>
          <a:srcRect l="25125" t="24206" r="20735" b="18269"/>
          <a:stretch/>
        </p:blipFill>
        <p:spPr>
          <a:xfrm>
            <a:off x="5489539" y="2992813"/>
            <a:ext cx="998572" cy="10682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36150" y="-2195914"/>
            <a:ext cx="3423101" cy="34946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71176" y="1341325"/>
            <a:ext cx="2145649" cy="32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C860039A-072D-2B70-BB87-CA5A86DDE02A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6"/>
          <a:srcRect l="6646" r="6646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38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5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Setting the Stage</a:t>
            </a:r>
            <a:endParaRPr dirty="0"/>
          </a:p>
        </p:txBody>
      </p:sp>
      <p:sp>
        <p:nvSpPr>
          <p:cNvPr id="344" name="Google Shape;344;p38"/>
          <p:cNvSpPr txBox="1">
            <a:spLocks noGrp="1"/>
          </p:cNvSpPr>
          <p:nvPr>
            <p:ph type="subTitle" idx="1"/>
          </p:nvPr>
        </p:nvSpPr>
        <p:spPr>
          <a:xfrm>
            <a:off x="713224" y="1330036"/>
            <a:ext cx="4685399" cy="254071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-US" sz="1800" dirty="0"/>
              <a:t>Scale and Scope</a:t>
            </a:r>
          </a:p>
          <a:p>
            <a:pPr lvl="1" indent="-317500" algn="l">
              <a:spcBef>
                <a:spcPts val="1000"/>
              </a:spcBef>
              <a:buSzPts val="1400"/>
              <a:buChar char="●"/>
            </a:pPr>
            <a:r>
              <a:rPr lang="en-US" sz="1800" dirty="0"/>
              <a:t>Wildlife crime  estimates (US$7-$23 billion), excluding fish and timber</a:t>
            </a:r>
            <a:endParaRPr sz="1800" dirty="0"/>
          </a:p>
          <a:p>
            <a:pPr lvl="1" indent="-317500" algn="l">
              <a:buSzPts val="1400"/>
              <a:buChar char="●"/>
            </a:pPr>
            <a:r>
              <a:rPr lang="en-US" sz="1800" dirty="0"/>
              <a:t>~4,000 species, ~163 countries, ~13 million specimens seized between 2015-2021 (UNODC, 2024)</a:t>
            </a:r>
          </a:p>
          <a:p>
            <a:pPr lvl="1" indent="-317500" algn="l">
              <a:buSzPts val="1400"/>
              <a:buChar char="●"/>
            </a:pPr>
            <a:r>
              <a:rPr lang="en-US" sz="1800" dirty="0"/>
              <a:t>Complex supply chain of actors</a:t>
            </a:r>
            <a:endParaRPr sz="1800" dirty="0"/>
          </a:p>
        </p:txBody>
      </p:sp>
      <p:pic>
        <p:nvPicPr>
          <p:cNvPr id="346" name="Google Shape;346;p38"/>
          <p:cNvPicPr preferRelativeResize="0"/>
          <p:nvPr/>
        </p:nvPicPr>
        <p:blipFill rotWithShape="1">
          <a:blip r:embed="rId3">
            <a:alphaModFix/>
          </a:blip>
          <a:srcRect l="25125" t="24206" r="20735" b="18269"/>
          <a:stretch/>
        </p:blipFill>
        <p:spPr>
          <a:xfrm>
            <a:off x="5489539" y="2992813"/>
            <a:ext cx="998572" cy="106825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6CB4098-4925-481A-525F-1242AAD3AA27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4"/>
          <a:srcRect l="17712" r="17712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>
          <a:extLst>
            <a:ext uri="{FF2B5EF4-FFF2-40B4-BE49-F238E27FC236}">
              <a16:creationId xmlns:a16="http://schemas.microsoft.com/office/drawing/2014/main" id="{0B715ECE-F9C7-BEA2-42EF-D52E7EBF6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38">
            <a:extLst>
              <a:ext uri="{FF2B5EF4-FFF2-40B4-BE49-F238E27FC236}">
                <a16:creationId xmlns:a16="http://schemas.microsoft.com/office/drawing/2014/main" id="{37A1005F-B269-855E-4B98-6268F85393E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5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Convergence with Other Serious Crimes</a:t>
            </a:r>
            <a:endParaRPr dirty="0"/>
          </a:p>
        </p:txBody>
      </p:sp>
      <p:sp>
        <p:nvSpPr>
          <p:cNvPr id="344" name="Google Shape;344;p38">
            <a:extLst>
              <a:ext uri="{FF2B5EF4-FFF2-40B4-BE49-F238E27FC236}">
                <a16:creationId xmlns:a16="http://schemas.microsoft.com/office/drawing/2014/main" id="{A7E0014E-11AF-7636-DB1D-486A2CCB7AA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0085" y="1004525"/>
            <a:ext cx="6186340" cy="381346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-US" sz="1800" dirty="0"/>
              <a:t>Networked TOC ecosystem</a:t>
            </a:r>
          </a:p>
          <a:p>
            <a:pPr lvl="1" indent="-317500" algn="l">
              <a:spcBef>
                <a:spcPts val="1000"/>
              </a:spcBef>
              <a:buSzPts val="1400"/>
              <a:buChar char="●"/>
            </a:pPr>
            <a:r>
              <a:rPr lang="en-US" sz="1800" dirty="0"/>
              <a:t>Wildlife crime  is embedded within broader organized crime ecosystems</a:t>
            </a:r>
          </a:p>
          <a:p>
            <a:pPr lvl="0" indent="-317500">
              <a:spcBef>
                <a:spcPts val="1000"/>
              </a:spcBef>
              <a:buSzPts val="1400"/>
            </a:pPr>
            <a:r>
              <a:rPr lang="en-US" sz="1800" dirty="0"/>
              <a:t>Convergence Paradigms (ELI &amp; John Jay, 2023)</a:t>
            </a:r>
          </a:p>
          <a:p>
            <a:pPr lvl="2" indent="-317500" algn="l">
              <a:spcBef>
                <a:spcPts val="1000"/>
              </a:spcBef>
              <a:buSzPts val="1400"/>
              <a:buChar char="●"/>
            </a:pPr>
            <a:r>
              <a:rPr lang="en-US" sz="1600" dirty="0"/>
              <a:t>Multi-species </a:t>
            </a:r>
          </a:p>
          <a:p>
            <a:pPr lvl="2" indent="-317500" algn="l">
              <a:spcBef>
                <a:spcPts val="1000"/>
              </a:spcBef>
              <a:buSzPts val="1400"/>
              <a:buChar char="●"/>
            </a:pPr>
            <a:r>
              <a:rPr lang="en-US" sz="1600" dirty="0"/>
              <a:t>Multi-environmental crimes</a:t>
            </a:r>
          </a:p>
          <a:p>
            <a:pPr lvl="2" indent="-317500" algn="l">
              <a:spcBef>
                <a:spcPts val="1000"/>
              </a:spcBef>
              <a:buSzPts val="1400"/>
              <a:buChar char="●"/>
            </a:pPr>
            <a:r>
              <a:rPr lang="en-US" sz="1600" dirty="0"/>
              <a:t>Serious-crimes</a:t>
            </a:r>
          </a:p>
          <a:p>
            <a:pPr lvl="2" indent="-317500" algn="l">
              <a:spcBef>
                <a:spcPts val="1000"/>
              </a:spcBef>
              <a:buSzPts val="1400"/>
              <a:buChar char="●"/>
            </a:pPr>
            <a:r>
              <a:rPr lang="en-US" sz="1600" dirty="0"/>
              <a:t>Transnational networks </a:t>
            </a:r>
          </a:p>
        </p:txBody>
      </p:sp>
      <p:pic>
        <p:nvPicPr>
          <p:cNvPr id="346" name="Google Shape;346;p38">
            <a:extLst>
              <a:ext uri="{FF2B5EF4-FFF2-40B4-BE49-F238E27FC236}">
                <a16:creationId xmlns:a16="http://schemas.microsoft.com/office/drawing/2014/main" id="{961B9DF4-879D-282B-272C-EB075C264D3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5125" t="24206" r="20735" b="18269"/>
          <a:stretch/>
        </p:blipFill>
        <p:spPr>
          <a:xfrm>
            <a:off x="5489539" y="2992813"/>
            <a:ext cx="998572" cy="106825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59E5F1D8-185E-1AAE-BE46-A9CF0CD61C9E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4"/>
          <a:srcRect l="14422" r="14422"/>
          <a:stretch>
            <a:fillRect/>
          </a:stretch>
        </p:blipFill>
        <p:spPr>
          <a:xfrm>
            <a:off x="6080253" y="772137"/>
            <a:ext cx="4149457" cy="3599225"/>
          </a:xfrm>
        </p:spPr>
      </p:pic>
    </p:spTree>
    <p:extLst>
      <p:ext uri="{BB962C8B-B14F-4D97-AF65-F5344CB8AC3E}">
        <p14:creationId xmlns:p14="http://schemas.microsoft.com/office/powerpoint/2010/main" val="4136986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>
          <a:extLst>
            <a:ext uri="{FF2B5EF4-FFF2-40B4-BE49-F238E27FC236}">
              <a16:creationId xmlns:a16="http://schemas.microsoft.com/office/drawing/2014/main" id="{A29B4AD9-99A7-C986-58D3-D072B25543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38">
            <a:extLst>
              <a:ext uri="{FF2B5EF4-FFF2-40B4-BE49-F238E27FC236}">
                <a16:creationId xmlns:a16="http://schemas.microsoft.com/office/drawing/2014/main" id="{EC1EF734-29B6-B961-3234-1EFF55A05EF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5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Security Implications</a:t>
            </a:r>
            <a:endParaRPr dirty="0"/>
          </a:p>
        </p:txBody>
      </p:sp>
      <p:sp>
        <p:nvSpPr>
          <p:cNvPr id="344" name="Google Shape;344;p38">
            <a:extLst>
              <a:ext uri="{FF2B5EF4-FFF2-40B4-BE49-F238E27FC236}">
                <a16:creationId xmlns:a16="http://schemas.microsoft.com/office/drawing/2014/main" id="{E87B5D3A-7BD8-5F24-3EA1-857C97E49C3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0085" y="1004525"/>
            <a:ext cx="6186340" cy="381346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-US" sz="1800" dirty="0"/>
              <a:t>Wildlife Crime is a “threat multiplier”</a:t>
            </a:r>
          </a:p>
          <a:p>
            <a:pPr lvl="1" indent="-317500" algn="l">
              <a:spcBef>
                <a:spcPts val="1000"/>
              </a:spcBef>
              <a:buSzPts val="1400"/>
              <a:buChar char="●"/>
            </a:pPr>
            <a:r>
              <a:rPr lang="en-US" sz="1800" dirty="0"/>
              <a:t>Fuels corruption and weakens border security</a:t>
            </a:r>
          </a:p>
          <a:p>
            <a:pPr lvl="1" indent="-317500" algn="l">
              <a:spcBef>
                <a:spcPts val="1000"/>
              </a:spcBef>
              <a:buSzPts val="1400"/>
              <a:buChar char="●"/>
            </a:pPr>
            <a:r>
              <a:rPr lang="en-US" sz="1800" dirty="0"/>
              <a:t>Undermines state legitimacy</a:t>
            </a:r>
          </a:p>
          <a:p>
            <a:pPr lvl="1" indent="-317500" algn="l">
              <a:spcBef>
                <a:spcPts val="1000"/>
              </a:spcBef>
              <a:buSzPts val="1400"/>
              <a:buChar char="●"/>
            </a:pPr>
            <a:r>
              <a:rPr lang="en-US" sz="1800" dirty="0"/>
              <a:t>Empowers criminal actors</a:t>
            </a:r>
          </a:p>
          <a:p>
            <a:pPr lvl="1" indent="-317500" algn="l">
              <a:spcBef>
                <a:spcPts val="1000"/>
              </a:spcBef>
              <a:buSzPts val="1400"/>
              <a:buChar char="●"/>
            </a:pPr>
            <a:r>
              <a:rPr lang="en-US" sz="1800" dirty="0"/>
              <a:t>Finances violence</a:t>
            </a:r>
          </a:p>
          <a:p>
            <a:pPr lvl="1" indent="-317500" algn="l">
              <a:spcBef>
                <a:spcPts val="1000"/>
              </a:spcBef>
              <a:buSzPts val="1400"/>
              <a:buChar char="●"/>
            </a:pPr>
            <a:endParaRPr lang="en-US" sz="1800" dirty="0"/>
          </a:p>
          <a:p>
            <a:pPr lvl="0" indent="-317500">
              <a:spcBef>
                <a:spcPts val="1000"/>
              </a:spcBef>
              <a:buSzPts val="1400"/>
            </a:pPr>
            <a:r>
              <a:rPr lang="en-US" sz="1800" dirty="0"/>
              <a:t>The Critically-Endangered Totoaba </a:t>
            </a:r>
          </a:p>
          <a:p>
            <a:pPr lvl="1" indent="-317500" algn="l">
              <a:spcBef>
                <a:spcPts val="1000"/>
              </a:spcBef>
              <a:buSzPts val="1400"/>
            </a:pPr>
            <a:r>
              <a:rPr lang="en-US" sz="1800" dirty="0"/>
              <a:t>Sinaloa cartel</a:t>
            </a:r>
          </a:p>
          <a:p>
            <a:pPr lvl="1" indent="-317500" algn="l">
              <a:spcBef>
                <a:spcPts val="1000"/>
              </a:spcBef>
              <a:buSzPts val="1400"/>
            </a:pPr>
            <a:r>
              <a:rPr lang="en-US" sz="1800" dirty="0"/>
              <a:t>Cartel Jalisco Nueva Generación</a:t>
            </a:r>
          </a:p>
          <a:p>
            <a:pPr lvl="1" indent="-317500">
              <a:spcBef>
                <a:spcPts val="1000"/>
              </a:spcBef>
              <a:buSzPts val="1400"/>
            </a:pPr>
            <a:endParaRPr lang="en-US" sz="1800" dirty="0"/>
          </a:p>
          <a:p>
            <a:pPr marL="596900" lvl="1" indent="0" algn="l">
              <a:spcBef>
                <a:spcPts val="1000"/>
              </a:spcBef>
              <a:buSzPts val="1400"/>
              <a:buNone/>
            </a:pPr>
            <a:endParaRPr lang="en-US" sz="1800" dirty="0"/>
          </a:p>
        </p:txBody>
      </p:sp>
      <p:pic>
        <p:nvPicPr>
          <p:cNvPr id="346" name="Google Shape;346;p38">
            <a:extLst>
              <a:ext uri="{FF2B5EF4-FFF2-40B4-BE49-F238E27FC236}">
                <a16:creationId xmlns:a16="http://schemas.microsoft.com/office/drawing/2014/main" id="{CAE4FC8C-4513-84B8-7307-00716E91441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5125" t="24206" r="20735" b="18269"/>
          <a:stretch/>
        </p:blipFill>
        <p:spPr>
          <a:xfrm>
            <a:off x="5489539" y="2992813"/>
            <a:ext cx="998572" cy="10682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6B243FF4-067B-1492-F36B-FC30216C8047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4"/>
          <a:srcRect l="22595" r="22595"/>
          <a:stretch>
            <a:fillRect/>
          </a:stretch>
        </p:blipFill>
        <p:spPr>
          <a:xfrm>
            <a:off x="5904515" y="539750"/>
            <a:ext cx="4396448" cy="3813464"/>
          </a:xfrm>
        </p:spPr>
      </p:pic>
    </p:spTree>
    <p:extLst>
      <p:ext uri="{BB962C8B-B14F-4D97-AF65-F5344CB8AC3E}">
        <p14:creationId xmlns:p14="http://schemas.microsoft.com/office/powerpoint/2010/main" val="3417346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43"/>
          <p:cNvSpPr txBox="1">
            <a:spLocks noGrp="1"/>
          </p:cNvSpPr>
          <p:nvPr>
            <p:ph type="title"/>
          </p:nvPr>
        </p:nvSpPr>
        <p:spPr>
          <a:xfrm>
            <a:off x="826497" y="1612953"/>
            <a:ext cx="3669600" cy="180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dirty="0"/>
              <a:t>Cyber-Enabled Wildlife Crime </a:t>
            </a:r>
            <a:endParaRPr sz="5000" dirty="0"/>
          </a:p>
        </p:txBody>
      </p:sp>
      <p:pic>
        <p:nvPicPr>
          <p:cNvPr id="403" name="Google Shape;403;p43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1527" r="11519"/>
          <a:stretch/>
        </p:blipFill>
        <p:spPr>
          <a:xfrm>
            <a:off x="5615563" y="539700"/>
            <a:ext cx="4685400" cy="4064100"/>
          </a:xfrm>
          <a:prstGeom prst="hexagon">
            <a:avLst>
              <a:gd name="adj" fmla="val 25000"/>
              <a:gd name="vf" fmla="val 115470"/>
            </a:avLst>
          </a:prstGeom>
        </p:spPr>
      </p:pic>
      <p:pic>
        <p:nvPicPr>
          <p:cNvPr id="404" name="Google Shape;404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3233225" y="-2195914"/>
            <a:ext cx="3423101" cy="349467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5" name="Google Shape;405;p43"/>
          <p:cNvGrpSpPr/>
          <p:nvPr/>
        </p:nvGrpSpPr>
        <p:grpSpPr>
          <a:xfrm>
            <a:off x="4268102" y="3477404"/>
            <a:ext cx="961970" cy="1380586"/>
            <a:chOff x="7733041" y="-430089"/>
            <a:chExt cx="961970" cy="1380586"/>
          </a:xfrm>
        </p:grpSpPr>
        <p:pic>
          <p:nvPicPr>
            <p:cNvPr id="406" name="Google Shape;406;p43"/>
            <p:cNvPicPr preferRelativeResize="0"/>
            <p:nvPr/>
          </p:nvPicPr>
          <p:blipFill rotWithShape="1">
            <a:blip r:embed="rId5">
              <a:alphaModFix/>
            </a:blip>
            <a:srcRect l="22156" t="22665" r="45973" b="48662"/>
            <a:stretch/>
          </p:blipFill>
          <p:spPr>
            <a:xfrm>
              <a:off x="7733041" y="78700"/>
              <a:ext cx="961970" cy="8717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7" name="Google Shape;407;p43"/>
            <p:cNvPicPr preferRelativeResize="0"/>
            <p:nvPr/>
          </p:nvPicPr>
          <p:blipFill rotWithShape="1">
            <a:blip r:embed="rId5">
              <a:alphaModFix/>
            </a:blip>
            <a:srcRect l="22156" t="22665" r="45973" b="48662"/>
            <a:stretch/>
          </p:blipFill>
          <p:spPr>
            <a:xfrm flipH="1">
              <a:off x="8230214" y="-430089"/>
              <a:ext cx="464774" cy="42120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08" name="Google Shape;408;p43"/>
          <p:cNvPicPr preferRelativeResize="0"/>
          <p:nvPr/>
        </p:nvPicPr>
        <p:blipFill rotWithShape="1">
          <a:blip r:embed="rId6">
            <a:alphaModFix/>
          </a:blip>
          <a:srcRect l="8918" t="9128" r="59743" b="21029"/>
          <a:stretch/>
        </p:blipFill>
        <p:spPr>
          <a:xfrm flipH="1">
            <a:off x="7122923" y="181525"/>
            <a:ext cx="475798" cy="1068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4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341876" y="3631075"/>
            <a:ext cx="2145649" cy="3248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325;p36">
            <a:extLst>
              <a:ext uri="{FF2B5EF4-FFF2-40B4-BE49-F238E27FC236}">
                <a16:creationId xmlns:a16="http://schemas.microsoft.com/office/drawing/2014/main" id="{5266ED03-2065-E292-2DF9-BA955C5368F1}"/>
              </a:ext>
            </a:extLst>
          </p:cNvPr>
          <p:cNvSpPr txBox="1">
            <a:spLocks/>
          </p:cNvSpPr>
          <p:nvPr/>
        </p:nvSpPr>
        <p:spPr>
          <a:xfrm>
            <a:off x="826497" y="715653"/>
            <a:ext cx="1617600" cy="897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 sz="5000" dirty="0">
                <a:solidFill>
                  <a:schemeClr val="accent2"/>
                </a:solidFill>
              </a:rPr>
              <a:t>02.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4" name="Google Shape;414;p44"/>
          <p:cNvPicPr preferRelativeResize="0"/>
          <p:nvPr/>
        </p:nvPicPr>
        <p:blipFill rotWithShape="1">
          <a:blip r:embed="rId3">
            <a:alphaModFix/>
          </a:blip>
          <a:srcRect t="32854"/>
          <a:stretch/>
        </p:blipFill>
        <p:spPr>
          <a:xfrm>
            <a:off x="2525750" y="948250"/>
            <a:ext cx="1223250" cy="42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039074" y="3834300"/>
            <a:ext cx="2145649" cy="3248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343;p38">
            <a:extLst>
              <a:ext uri="{FF2B5EF4-FFF2-40B4-BE49-F238E27FC236}">
                <a16:creationId xmlns:a16="http://schemas.microsoft.com/office/drawing/2014/main" id="{A357B957-6EDD-0B58-F094-CE3E33677DC1}"/>
              </a:ext>
            </a:extLst>
          </p:cNvPr>
          <p:cNvSpPr txBox="1">
            <a:spLocks/>
          </p:cNvSpPr>
          <p:nvPr/>
        </p:nvSpPr>
        <p:spPr>
          <a:xfrm>
            <a:off x="3337672" y="259900"/>
            <a:ext cx="5509445" cy="5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22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9pPr>
          </a:lstStyle>
          <a:p>
            <a:pPr algn="r"/>
            <a:r>
              <a:rPr lang="en-US" sz="3400" dirty="0"/>
              <a:t>The Digital Shift</a:t>
            </a:r>
          </a:p>
        </p:txBody>
      </p:sp>
      <p:sp>
        <p:nvSpPr>
          <p:cNvPr id="9" name="Google Shape;344;p38">
            <a:extLst>
              <a:ext uri="{FF2B5EF4-FFF2-40B4-BE49-F238E27FC236}">
                <a16:creationId xmlns:a16="http://schemas.microsoft.com/office/drawing/2014/main" id="{31635B10-A268-8A0C-F7A8-21BFE8B6BE7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847165" y="1158850"/>
            <a:ext cx="4685399" cy="254071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-US" sz="1800" dirty="0"/>
              <a:t>The internet as a global marketplace</a:t>
            </a: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-US" sz="1800" dirty="0"/>
              <a:t>COVID-19 and the shift from physical to online marketplaces</a:t>
            </a: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-US" sz="1800" dirty="0"/>
              <a:t>A staggering range of species</a:t>
            </a:r>
          </a:p>
          <a:p>
            <a:pPr lvl="1" indent="-317500" algn="l">
              <a:spcBef>
                <a:spcPts val="1000"/>
              </a:spcBef>
              <a:buSzPts val="1400"/>
              <a:buChar char="●"/>
            </a:pPr>
            <a:r>
              <a:rPr lang="en-US" sz="1400" dirty="0"/>
              <a:t>E.g. </a:t>
            </a:r>
            <a:r>
              <a:rPr lang="en-US" sz="1400" dirty="0" err="1"/>
              <a:t>AquaBid</a:t>
            </a:r>
            <a:r>
              <a:rPr lang="en-US" sz="1400" dirty="0"/>
              <a:t> – ornamental fish, live animals, fish eggs, plants (Olden et al, 2021)</a:t>
            </a:r>
          </a:p>
          <a:p>
            <a:pPr lvl="1" indent="-317500" algn="l">
              <a:spcBef>
                <a:spcPts val="1000"/>
              </a:spcBef>
              <a:buSzPts val="1400"/>
              <a:buChar char="●"/>
            </a:pPr>
            <a:r>
              <a:rPr lang="en-US" sz="1400" dirty="0"/>
              <a:t>Raptors (Nijman et al, 2022)</a:t>
            </a:r>
          </a:p>
          <a:p>
            <a:pPr lvl="1" indent="-317500" algn="l">
              <a:spcBef>
                <a:spcPts val="1000"/>
              </a:spcBef>
              <a:buSzPts val="1400"/>
              <a:buChar char="●"/>
            </a:pPr>
            <a:r>
              <a:rPr lang="en-US" sz="1400" dirty="0"/>
              <a:t>Spiny-tailed lizards (</a:t>
            </a:r>
            <a:r>
              <a:rPr lang="en-US" sz="1400" dirty="0" err="1"/>
              <a:t>Gondhali</a:t>
            </a:r>
            <a:r>
              <a:rPr lang="en-US" sz="1400" dirty="0"/>
              <a:t> &amp; Petrossian, 2023)</a:t>
            </a:r>
          </a:p>
          <a:p>
            <a:pPr lvl="1" indent="-317500" algn="l">
              <a:spcBef>
                <a:spcPts val="1000"/>
              </a:spcBef>
              <a:buSzPts val="1400"/>
              <a:buChar char="●"/>
            </a:pPr>
            <a:endParaRPr lang="en-US" sz="2300" dirty="0"/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7FF2C42B-9C9A-995F-0FB8-749EC559C46E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5"/>
          <a:srcRect t="19344" b="19344"/>
          <a:stretch>
            <a:fillRect/>
          </a:stretch>
        </p:blipFill>
        <p:spPr>
          <a:xfrm>
            <a:off x="-838235" y="539700"/>
            <a:ext cx="4685400" cy="40641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>
          <a:extLst>
            <a:ext uri="{FF2B5EF4-FFF2-40B4-BE49-F238E27FC236}">
              <a16:creationId xmlns:a16="http://schemas.microsoft.com/office/drawing/2014/main" id="{6C9A4E71-3CE2-9D1E-8320-45496A8D7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4" name="Google Shape;414;p44">
            <a:extLst>
              <a:ext uri="{FF2B5EF4-FFF2-40B4-BE49-F238E27FC236}">
                <a16:creationId xmlns:a16="http://schemas.microsoft.com/office/drawing/2014/main" id="{601DBF48-2895-EC60-53C3-54F262A6EC8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32854"/>
          <a:stretch/>
        </p:blipFill>
        <p:spPr>
          <a:xfrm>
            <a:off x="2525750" y="948250"/>
            <a:ext cx="1223250" cy="42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44">
            <a:extLst>
              <a:ext uri="{FF2B5EF4-FFF2-40B4-BE49-F238E27FC236}">
                <a16:creationId xmlns:a16="http://schemas.microsoft.com/office/drawing/2014/main" id="{60310417-B456-023C-D05F-330CDEF8634A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039074" y="3834300"/>
            <a:ext cx="2145649" cy="3248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343;p38">
            <a:extLst>
              <a:ext uri="{FF2B5EF4-FFF2-40B4-BE49-F238E27FC236}">
                <a16:creationId xmlns:a16="http://schemas.microsoft.com/office/drawing/2014/main" id="{759BEFEE-D36B-1873-9421-C8E8510A416D}"/>
              </a:ext>
            </a:extLst>
          </p:cNvPr>
          <p:cNvSpPr txBox="1">
            <a:spLocks/>
          </p:cNvSpPr>
          <p:nvPr/>
        </p:nvSpPr>
        <p:spPr>
          <a:xfrm>
            <a:off x="3004458" y="259900"/>
            <a:ext cx="5842660" cy="5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22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9pPr>
          </a:lstStyle>
          <a:p>
            <a:pPr algn="r"/>
            <a:r>
              <a:rPr lang="en-US" sz="3400" dirty="0"/>
              <a:t>Where Wildlife Trade Thrives Online</a:t>
            </a:r>
          </a:p>
        </p:txBody>
      </p:sp>
      <p:sp>
        <p:nvSpPr>
          <p:cNvPr id="9" name="Google Shape;344;p38">
            <a:extLst>
              <a:ext uri="{FF2B5EF4-FFF2-40B4-BE49-F238E27FC236}">
                <a16:creationId xmlns:a16="http://schemas.microsoft.com/office/drawing/2014/main" id="{8DF56577-02B6-75BF-8C75-B7048CBABB0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847165" y="1158850"/>
            <a:ext cx="4685399" cy="254071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317500">
              <a:spcBef>
                <a:spcPts val="1000"/>
              </a:spcBef>
              <a:buSzPts val="1400"/>
              <a:buChar char="●"/>
            </a:pPr>
            <a:r>
              <a:rPr lang="en-US" sz="1800" dirty="0"/>
              <a:t>Wildlife online sales are not ‘dark’</a:t>
            </a:r>
          </a:p>
          <a:p>
            <a:pPr lvl="0" indent="-317500">
              <a:spcBef>
                <a:spcPts val="1000"/>
              </a:spcBef>
              <a:buSzPts val="1400"/>
              <a:buChar char="●"/>
            </a:pPr>
            <a:r>
              <a:rPr lang="en-US" sz="1800" dirty="0"/>
              <a:t>Clear/surface web</a:t>
            </a:r>
          </a:p>
          <a:p>
            <a:pPr marL="596900" lvl="1" indent="0" algn="just">
              <a:spcBef>
                <a:spcPts val="1000"/>
              </a:spcBef>
              <a:buSzPts val="1400"/>
            </a:pPr>
            <a:r>
              <a:rPr lang="en-US" sz="1400" b="1" dirty="0"/>
              <a:t>E-commerce sites </a:t>
            </a:r>
            <a:r>
              <a:rPr lang="en-US" sz="1400" dirty="0"/>
              <a:t>(eBay, Etsy, Craigslist, Gumtree) – reptile leather, ivory, live animals</a:t>
            </a:r>
          </a:p>
          <a:p>
            <a:pPr marL="596900" lvl="1" indent="0" algn="just">
              <a:spcBef>
                <a:spcPts val="1000"/>
              </a:spcBef>
              <a:buSzPts val="1400"/>
            </a:pPr>
            <a:r>
              <a:rPr lang="en-US" sz="1400" b="1" dirty="0"/>
              <a:t>Social Media </a:t>
            </a:r>
            <a:r>
              <a:rPr lang="en-US" sz="1400" dirty="0"/>
              <a:t>(Facebook, Instagram, TikTok)- live birds, mammals, sun bears, exotic pets, big cats.</a:t>
            </a:r>
          </a:p>
          <a:p>
            <a:pPr marL="596900" lvl="1" indent="0" algn="just">
              <a:spcBef>
                <a:spcPts val="1000"/>
              </a:spcBef>
              <a:buSzPts val="1400"/>
            </a:pPr>
            <a:r>
              <a:rPr lang="en-US" sz="1400" b="1" dirty="0"/>
              <a:t>Messaging/Encrypted Apps </a:t>
            </a:r>
            <a:r>
              <a:rPr lang="en-US" sz="1400" dirty="0"/>
              <a:t>(WhatsApp, WeChat, Telegram)</a:t>
            </a:r>
          </a:p>
          <a:p>
            <a:pPr lvl="1" indent="-317500">
              <a:spcBef>
                <a:spcPts val="1000"/>
              </a:spcBef>
              <a:buSzPts val="1400"/>
              <a:buChar char="●"/>
            </a:pPr>
            <a:endParaRPr lang="en-US" sz="2300" dirty="0"/>
          </a:p>
          <a:p>
            <a:pPr lvl="1" indent="-317500" algn="l">
              <a:spcBef>
                <a:spcPts val="1000"/>
              </a:spcBef>
              <a:buSzPts val="1400"/>
              <a:buChar char="●"/>
            </a:pPr>
            <a:endParaRPr lang="en-US" sz="2300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FB552ECE-C7AF-1682-AF59-9A3699208C7F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17723" r="1772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535448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>
          <a:extLst>
            <a:ext uri="{FF2B5EF4-FFF2-40B4-BE49-F238E27FC236}">
              <a16:creationId xmlns:a16="http://schemas.microsoft.com/office/drawing/2014/main" id="{1BFBA7EF-265A-6E1A-FE18-101C1001D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4" name="Google Shape;414;p44">
            <a:extLst>
              <a:ext uri="{FF2B5EF4-FFF2-40B4-BE49-F238E27FC236}">
                <a16:creationId xmlns:a16="http://schemas.microsoft.com/office/drawing/2014/main" id="{653DBB4C-4EFB-BAF6-D7D9-EC408735F3D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32854"/>
          <a:stretch/>
        </p:blipFill>
        <p:spPr>
          <a:xfrm>
            <a:off x="637574" y="395684"/>
            <a:ext cx="1223250" cy="4212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343;p38">
            <a:extLst>
              <a:ext uri="{FF2B5EF4-FFF2-40B4-BE49-F238E27FC236}">
                <a16:creationId xmlns:a16="http://schemas.microsoft.com/office/drawing/2014/main" id="{4AB2283B-7E0C-7F9F-399E-E5893F9C1489}"/>
              </a:ext>
            </a:extLst>
          </p:cNvPr>
          <p:cNvSpPr txBox="1">
            <a:spLocks/>
          </p:cNvSpPr>
          <p:nvPr/>
        </p:nvSpPr>
        <p:spPr>
          <a:xfrm>
            <a:off x="3004458" y="259900"/>
            <a:ext cx="5842660" cy="5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22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eko Medium"/>
              <a:buNone/>
              <a:defRPr sz="3000" b="0" i="0" u="none" strike="noStrike" cap="none">
                <a:solidFill>
                  <a:schemeClr val="accent2"/>
                </a:solidFill>
                <a:latin typeface="Teko Medium"/>
                <a:ea typeface="Teko Medium"/>
                <a:cs typeface="Teko Medium"/>
                <a:sym typeface="Teko Medium"/>
              </a:defRPr>
            </a:lvl9pPr>
          </a:lstStyle>
          <a:p>
            <a:pPr algn="r"/>
            <a:r>
              <a:rPr lang="en-US" sz="3400" dirty="0"/>
              <a:t>Case Study: 1</a:t>
            </a:r>
          </a:p>
        </p:txBody>
      </p:sp>
      <p:sp>
        <p:nvSpPr>
          <p:cNvPr id="9" name="Google Shape;344;p38">
            <a:extLst>
              <a:ext uri="{FF2B5EF4-FFF2-40B4-BE49-F238E27FC236}">
                <a16:creationId xmlns:a16="http://schemas.microsoft.com/office/drawing/2014/main" id="{8978A7B3-7802-6CCF-8669-C39D596F69F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847165" y="1158850"/>
            <a:ext cx="4685399" cy="254071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96900" lvl="1" indent="0">
              <a:spcBef>
                <a:spcPts val="1000"/>
              </a:spcBef>
              <a:buSzPts val="1400"/>
            </a:pPr>
            <a:endParaRPr lang="en-US" sz="2300" dirty="0"/>
          </a:p>
          <a:p>
            <a:pPr lvl="1" indent="-317500" algn="l">
              <a:spcBef>
                <a:spcPts val="1000"/>
              </a:spcBef>
              <a:buSzPts val="1400"/>
              <a:buChar char="●"/>
            </a:pPr>
            <a:endParaRPr lang="en-US" sz="23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60175E-9016-DA07-F15E-6E13410296BC}"/>
              </a:ext>
            </a:extLst>
          </p:cNvPr>
          <p:cNvSpPr txBox="1"/>
          <p:nvPr/>
        </p:nvSpPr>
        <p:spPr>
          <a:xfrm>
            <a:off x="480806" y="1064449"/>
            <a:ext cx="6335629" cy="16773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200" dirty="0">
                <a:solidFill>
                  <a:schemeClr val="accent2"/>
                </a:solidFill>
                <a:effectLst/>
                <a:latin typeface="ArialUnicodeMS" panose="020B0604020202020204" pitchFamily="34" charset="-128"/>
                <a:ea typeface="ArialUnicodeMS" panose="020B0604020202020204" pitchFamily="34" charset="-128"/>
              </a:rPr>
              <a:t>Scaling the Web: Unraveling Online Reptile Leather Trade Networks with Machine Learning and Network Analysis </a:t>
            </a:r>
          </a:p>
          <a:p>
            <a:r>
              <a:rPr lang="en-US" i="1" dirty="0">
                <a:solidFill>
                  <a:schemeClr val="accent2"/>
                </a:solidFill>
              </a:rPr>
              <a:t>Petrossian et al (under review)</a:t>
            </a:r>
          </a:p>
          <a:p>
            <a:pPr>
              <a:buNone/>
            </a:pPr>
            <a:endParaRPr lang="en-US" sz="2200" dirty="0">
              <a:solidFill>
                <a:schemeClr val="accent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501775-C4DD-CDB7-E1ED-C7DB7E64D4C7}"/>
              </a:ext>
            </a:extLst>
          </p:cNvPr>
          <p:cNvSpPr txBox="1"/>
          <p:nvPr/>
        </p:nvSpPr>
        <p:spPr>
          <a:xfrm>
            <a:off x="1015197" y="2647430"/>
            <a:ext cx="457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chemeClr val="accent2"/>
                </a:solidFill>
                <a:effectLst/>
                <a:latin typeface="ArialUnicodeMS" panose="020B0604020202020204" pitchFamily="34" charset="-128"/>
                <a:ea typeface="ArialUnicodeMS" panose="020B0604020202020204" pitchFamily="34" charset="-128"/>
              </a:rPr>
              <a:t>Target</a:t>
            </a:r>
            <a:r>
              <a:rPr lang="en-US" sz="1800" dirty="0">
                <a:solidFill>
                  <a:schemeClr val="accent2"/>
                </a:solidFill>
                <a:effectLst/>
                <a:latin typeface="ArialUnicodeMS" panose="020B0604020202020204" pitchFamily="34" charset="-128"/>
                <a:ea typeface="ArialUnicodeMS" panose="020B0604020202020204" pitchFamily="34" charset="-128"/>
              </a:rPr>
              <a:t>: small leather products made from CITES-protected reptile species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chemeClr val="accent2"/>
                </a:solidFill>
                <a:latin typeface="ArialUnicodeMS" panose="020B0604020202020204" pitchFamily="34" charset="-128"/>
                <a:ea typeface="ArialUnicodeMS" panose="020B0604020202020204" pitchFamily="34" charset="-128"/>
              </a:rPr>
              <a:t>Time frame</a:t>
            </a:r>
            <a:r>
              <a:rPr lang="en-US" sz="1800" dirty="0">
                <a:solidFill>
                  <a:schemeClr val="accent2"/>
                </a:solidFill>
                <a:latin typeface="ArialUnicodeMS" panose="020B0604020202020204" pitchFamily="34" charset="-128"/>
                <a:ea typeface="ArialUnicodeMS" panose="020B0604020202020204" pitchFamily="34" charset="-128"/>
              </a:rPr>
              <a:t>: 1 month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accent2"/>
                </a:solidFill>
                <a:latin typeface="ArialUnicodeMS" panose="020B0604020202020204" pitchFamily="34" charset="-128"/>
                <a:ea typeface="ArialUnicodeMS" panose="020B0604020202020204" pitchFamily="34" charset="-128"/>
              </a:rPr>
              <a:t>Total relevant listings on eBay: 20,741</a:t>
            </a:r>
            <a:endParaRPr lang="en-US" sz="1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770784"/>
      </p:ext>
    </p:extLst>
  </p:cSld>
  <p:clrMapOvr>
    <a:masterClrMapping/>
  </p:clrMapOvr>
</p:sld>
</file>

<file path=ppt/theme/theme1.xml><?xml version="1.0" encoding="utf-8"?>
<a:theme xmlns:a="http://schemas.openxmlformats.org/drawingml/2006/main" name="Security in Cyberspace: Protecting your Data and Privacy by Slidesgo">
  <a:themeElements>
    <a:clrScheme name="Simple Light">
      <a:dk1>
        <a:srgbClr val="16488D"/>
      </a:dk1>
      <a:lt1>
        <a:srgbClr val="A5C8FD"/>
      </a:lt1>
      <a:dk2>
        <a:srgbClr val="BECCDF"/>
      </a:dk2>
      <a:lt2>
        <a:srgbClr val="0D958B"/>
      </a:lt2>
      <a:accent1>
        <a:srgbClr val="00CCBC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884</TotalTime>
  <Words>734</Words>
  <Application>Microsoft Macintosh PowerPoint</Application>
  <PresentationFormat>On-screen Show (16:9)</PresentationFormat>
  <Paragraphs>98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Times New Roman</vt:lpstr>
      <vt:lpstr>Open Sans Light</vt:lpstr>
      <vt:lpstr>Teko Medium</vt:lpstr>
      <vt:lpstr>ArialUnicodeMS</vt:lpstr>
      <vt:lpstr>Arial</vt:lpstr>
      <vt:lpstr>Nunito Light</vt:lpstr>
      <vt:lpstr>Golos Text</vt:lpstr>
      <vt:lpstr>Security in Cyberspace: Protecting your Data and Privacy by Slidesgo</vt:lpstr>
      <vt:lpstr>The Digital Transformation of Wildlife Trafficking: A New Frontier in TOC</vt:lpstr>
      <vt:lpstr>Setting the Stage: Wildlife Crime and TOC</vt:lpstr>
      <vt:lpstr>Setting the Stage</vt:lpstr>
      <vt:lpstr>Convergence with Other Serious Crimes</vt:lpstr>
      <vt:lpstr>Security Implications</vt:lpstr>
      <vt:lpstr>Cyber-Enabled Wildlife Crime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Disrupting Cyber-Enabled Wildlife Crime</vt:lpstr>
      <vt:lpstr>The Digital Ecosystem and Responding to Cyber-Enabled Wildlife Crime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Gohar Petrossian</cp:lastModifiedBy>
  <cp:revision>11</cp:revision>
  <dcterms:modified xsi:type="dcterms:W3CDTF">2026-01-23T00:02:11Z</dcterms:modified>
</cp:coreProperties>
</file>