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66" r:id="rId4"/>
    <p:sldId id="267" r:id="rId5"/>
    <p:sldId id="268" r:id="rId6"/>
    <p:sldId id="269" r:id="rId7"/>
    <p:sldId id="270" r:id="rId8"/>
    <p:sldId id="273" r:id="rId9"/>
    <p:sldId id="271" r:id="rId10"/>
    <p:sldId id="272" r:id="rId11"/>
    <p:sldId id="274" r:id="rId12"/>
    <p:sldId id="265" r:id="rId13"/>
  </p:sldIdLst>
  <p:sldSz cx="9144000" cy="6858000" type="screen4x3"/>
  <p:notesSz cx="6858000" cy="9144000"/>
  <p:embeddedFontLst>
    <p:embeddedFont>
      <p:font typeface="Libre Franklin Medium" panose="020F050202020403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443ED59-20C7-4FDF-8DCA-8A14D1AA1C8C}" name="Microsoft Office User" initials="MOU" userId="Microsoft Office Us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987"/>
    <p:restoredTop sz="94717"/>
  </p:normalViewPr>
  <p:slideViewPr>
    <p:cSldViewPr snapToGrid="0">
      <p:cViewPr varScale="1">
        <p:scale>
          <a:sx n="107" d="100"/>
          <a:sy n="107" d="100"/>
        </p:scale>
        <p:origin x="1000" y="1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" name="Google Shape;10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" name="Google Shape;1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97429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76" name="Google Shape;17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/>
          <p:nvPr/>
        </p:nvSpPr>
        <p:spPr>
          <a:xfrm>
            <a:off x="7010400" y="152400"/>
            <a:ext cx="1981200" cy="65563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152400" y="153988"/>
            <a:ext cx="6705600" cy="6553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0" name="Google Shape;20;p2"/>
          <p:cNvSpPr txBox="1"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SzPts val="1900"/>
              <a:buNone/>
              <a:defRPr sz="1900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SzPts val="13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dt" idx="10"/>
          </p:nvPr>
        </p:nvSpPr>
        <p:spPr>
          <a:xfrm>
            <a:off x="371475" y="6356350"/>
            <a:ext cx="2133600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ldNum" idx="12"/>
          </p:nvPr>
        </p:nvSpPr>
        <p:spPr>
          <a:xfrm>
            <a:off x="8234363" y="6354763"/>
            <a:ext cx="5826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4" name="Google Shape;24;p2"/>
          <p:cNvSpPr txBox="1">
            <a:spLocks noGrp="1"/>
          </p:cNvSpPr>
          <p:nvPr>
            <p:ph type="ftr" idx="11"/>
          </p:nvPr>
        </p:nvSpPr>
        <p:spPr>
          <a:xfrm>
            <a:off x="3048000" y="6356350"/>
            <a:ext cx="3352800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1"/>
          <p:cNvSpPr txBox="1">
            <a:spLocks noGrp="1"/>
          </p:cNvSpPr>
          <p:nvPr>
            <p:ph type="title"/>
          </p:nvPr>
        </p:nvSpPr>
        <p:spPr>
          <a:xfrm>
            <a:off x="381000" y="355600"/>
            <a:ext cx="8382000" cy="10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1"/>
          <p:cNvSpPr txBox="1">
            <a:spLocks noGrp="1"/>
          </p:cNvSpPr>
          <p:nvPr>
            <p:ph type="body" idx="1"/>
          </p:nvPr>
        </p:nvSpPr>
        <p:spPr>
          <a:xfrm rot="5400000">
            <a:off x="2381250" y="-280987"/>
            <a:ext cx="4406900" cy="84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◼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87" name="Google Shape;87;p11"/>
          <p:cNvSpPr txBox="1">
            <a:spLocks noGrp="1"/>
          </p:cNvSpPr>
          <p:nvPr>
            <p:ph type="dt" idx="10"/>
          </p:nvPr>
        </p:nvSpPr>
        <p:spPr>
          <a:xfrm>
            <a:off x="371475" y="6356350"/>
            <a:ext cx="2133600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1"/>
          <p:cNvSpPr txBox="1">
            <a:spLocks noGrp="1"/>
          </p:cNvSpPr>
          <p:nvPr>
            <p:ph type="ftr" idx="11"/>
          </p:nvPr>
        </p:nvSpPr>
        <p:spPr>
          <a:xfrm>
            <a:off x="3048000" y="6356350"/>
            <a:ext cx="3352800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1"/>
          <p:cNvSpPr txBox="1">
            <a:spLocks noGrp="1"/>
          </p:cNvSpPr>
          <p:nvPr>
            <p:ph type="sldNum" idx="12"/>
          </p:nvPr>
        </p:nvSpPr>
        <p:spPr>
          <a:xfrm>
            <a:off x="8234363" y="6354763"/>
            <a:ext cx="5826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_TITLE_AND_VERTICAL_TEX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2"/>
          <p:cNvSpPr/>
          <p:nvPr/>
        </p:nvSpPr>
        <p:spPr>
          <a:xfrm>
            <a:off x="152400" y="147638"/>
            <a:ext cx="6705600" cy="655637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92" name="Google Shape;92;p12"/>
          <p:cNvSpPr/>
          <p:nvPr/>
        </p:nvSpPr>
        <p:spPr>
          <a:xfrm>
            <a:off x="7010400" y="147638"/>
            <a:ext cx="1955800" cy="655637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93" name="Google Shape;93;p12"/>
          <p:cNvSpPr txBox="1">
            <a:spLocks noGrp="1"/>
          </p:cNvSpPr>
          <p:nvPr>
            <p:ph type="title"/>
          </p:nvPr>
        </p:nvSpPr>
        <p:spPr>
          <a:xfrm rot="5400000">
            <a:off x="5075238" y="2362201"/>
            <a:ext cx="5851525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◼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95" name="Google Shape;95;p12"/>
          <p:cNvSpPr txBox="1">
            <a:spLocks noGrp="1"/>
          </p:cNvSpPr>
          <p:nvPr>
            <p:ph type="dt" idx="10"/>
          </p:nvPr>
        </p:nvSpPr>
        <p:spPr>
          <a:xfrm>
            <a:off x="371475" y="6356350"/>
            <a:ext cx="2133600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2"/>
          <p:cNvSpPr txBox="1">
            <a:spLocks noGrp="1"/>
          </p:cNvSpPr>
          <p:nvPr>
            <p:ph type="ftr" idx="11"/>
          </p:nvPr>
        </p:nvSpPr>
        <p:spPr>
          <a:xfrm>
            <a:off x="3048000" y="6356350"/>
            <a:ext cx="3352800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2"/>
          <p:cNvSpPr txBox="1">
            <a:spLocks noGrp="1"/>
          </p:cNvSpPr>
          <p:nvPr>
            <p:ph type="sldNum" idx="12"/>
          </p:nvPr>
        </p:nvSpPr>
        <p:spPr>
          <a:xfrm>
            <a:off x="8234363" y="6354763"/>
            <a:ext cx="5826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"/>
          <p:cNvSpPr txBox="1">
            <a:spLocks noGrp="1"/>
          </p:cNvSpPr>
          <p:nvPr>
            <p:ph type="body" idx="1"/>
          </p:nvPr>
        </p:nvSpPr>
        <p:spPr>
          <a:xfrm>
            <a:off x="381000" y="1719263"/>
            <a:ext cx="8407400" cy="44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◼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381000" y="355600"/>
            <a:ext cx="8382000" cy="10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dt" idx="10"/>
          </p:nvPr>
        </p:nvSpPr>
        <p:spPr>
          <a:xfrm>
            <a:off x="371475" y="6356350"/>
            <a:ext cx="2133600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ftr" idx="11"/>
          </p:nvPr>
        </p:nvSpPr>
        <p:spPr>
          <a:xfrm>
            <a:off x="3048000" y="6356350"/>
            <a:ext cx="3352800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sldNum" idx="12"/>
          </p:nvPr>
        </p:nvSpPr>
        <p:spPr>
          <a:xfrm>
            <a:off x="8234363" y="6354763"/>
            <a:ext cx="5826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/>
          <p:nvPr/>
        </p:nvSpPr>
        <p:spPr>
          <a:xfrm>
            <a:off x="7010400" y="152400"/>
            <a:ext cx="1981200" cy="655637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3" name="Google Shape;33;p4"/>
          <p:cNvSpPr/>
          <p:nvPr/>
        </p:nvSpPr>
        <p:spPr>
          <a:xfrm>
            <a:off x="152400" y="153988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34" name="Google Shape;34;p4"/>
          <p:cNvSpPr txBox="1"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dt" idx="10"/>
          </p:nvPr>
        </p:nvSpPr>
        <p:spPr>
          <a:xfrm>
            <a:off x="371475" y="6356350"/>
            <a:ext cx="2133600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sldNum" idx="12"/>
          </p:nvPr>
        </p:nvSpPr>
        <p:spPr>
          <a:xfrm>
            <a:off x="8234363" y="6354763"/>
            <a:ext cx="5826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ftr" idx="11"/>
          </p:nvPr>
        </p:nvSpPr>
        <p:spPr>
          <a:xfrm>
            <a:off x="3048000" y="6356350"/>
            <a:ext cx="3352800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457200" y="1719072"/>
            <a:ext cx="4038600" cy="4407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◼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body" idx="2"/>
          </p:nvPr>
        </p:nvSpPr>
        <p:spPr>
          <a:xfrm>
            <a:off x="4648200" y="1719072"/>
            <a:ext cx="4038600" cy="4407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◼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title"/>
          </p:nvPr>
        </p:nvSpPr>
        <p:spPr>
          <a:xfrm>
            <a:off x="381000" y="355600"/>
            <a:ext cx="8382000" cy="10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dt" idx="10"/>
          </p:nvPr>
        </p:nvSpPr>
        <p:spPr>
          <a:xfrm>
            <a:off x="371475" y="6356350"/>
            <a:ext cx="2133600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ftr" idx="11"/>
          </p:nvPr>
        </p:nvSpPr>
        <p:spPr>
          <a:xfrm>
            <a:off x="3048000" y="6356350"/>
            <a:ext cx="3352800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ldNum" idx="12"/>
          </p:nvPr>
        </p:nvSpPr>
        <p:spPr>
          <a:xfrm>
            <a:off x="8234363" y="6354763"/>
            <a:ext cx="5826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2"/>
          </p:nvPr>
        </p:nvSpPr>
        <p:spPr>
          <a:xfrm>
            <a:off x="457200" y="2438399"/>
            <a:ext cx="4040188" cy="3687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◼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body" idx="3"/>
          </p:nvPr>
        </p:nvSpPr>
        <p:spPr>
          <a:xfrm>
            <a:off x="4645025" y="1722438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body" idx="4"/>
          </p:nvPr>
        </p:nvSpPr>
        <p:spPr>
          <a:xfrm>
            <a:off x="4645025" y="2438399"/>
            <a:ext cx="4041775" cy="3687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◼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title"/>
          </p:nvPr>
        </p:nvSpPr>
        <p:spPr>
          <a:xfrm>
            <a:off x="381000" y="355600"/>
            <a:ext cx="8382000" cy="10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6"/>
          <p:cNvSpPr txBox="1">
            <a:spLocks noGrp="1"/>
          </p:cNvSpPr>
          <p:nvPr>
            <p:ph type="dt" idx="10"/>
          </p:nvPr>
        </p:nvSpPr>
        <p:spPr>
          <a:xfrm>
            <a:off x="371475" y="6356350"/>
            <a:ext cx="2133600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"/>
          <p:cNvSpPr txBox="1">
            <a:spLocks noGrp="1"/>
          </p:cNvSpPr>
          <p:nvPr>
            <p:ph type="ftr" idx="11"/>
          </p:nvPr>
        </p:nvSpPr>
        <p:spPr>
          <a:xfrm>
            <a:off x="3048000" y="6356350"/>
            <a:ext cx="3352800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"/>
          <p:cNvSpPr txBox="1">
            <a:spLocks noGrp="1"/>
          </p:cNvSpPr>
          <p:nvPr>
            <p:ph type="sldNum" idx="12"/>
          </p:nvPr>
        </p:nvSpPr>
        <p:spPr>
          <a:xfrm>
            <a:off x="8234363" y="6354763"/>
            <a:ext cx="5826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"/>
          <p:cNvSpPr txBox="1">
            <a:spLocks noGrp="1"/>
          </p:cNvSpPr>
          <p:nvPr>
            <p:ph type="title"/>
          </p:nvPr>
        </p:nvSpPr>
        <p:spPr>
          <a:xfrm>
            <a:off x="381000" y="355600"/>
            <a:ext cx="8382000" cy="10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dt" idx="10"/>
          </p:nvPr>
        </p:nvSpPr>
        <p:spPr>
          <a:xfrm>
            <a:off x="371475" y="6356350"/>
            <a:ext cx="2133600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ftr" idx="11"/>
          </p:nvPr>
        </p:nvSpPr>
        <p:spPr>
          <a:xfrm>
            <a:off x="3048000" y="6356350"/>
            <a:ext cx="3352800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sldNum" idx="12"/>
          </p:nvPr>
        </p:nvSpPr>
        <p:spPr>
          <a:xfrm>
            <a:off x="8234363" y="6354763"/>
            <a:ext cx="5826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8"/>
          <p:cNvSpPr/>
          <p:nvPr/>
        </p:nvSpPr>
        <p:spPr>
          <a:xfrm>
            <a:off x="152400" y="150813"/>
            <a:ext cx="8831263" cy="655637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2" name="Google Shape;62;p8"/>
          <p:cNvSpPr txBox="1">
            <a:spLocks noGrp="1"/>
          </p:cNvSpPr>
          <p:nvPr>
            <p:ph type="dt" idx="10"/>
          </p:nvPr>
        </p:nvSpPr>
        <p:spPr>
          <a:xfrm>
            <a:off x="371475" y="6356350"/>
            <a:ext cx="2133600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8"/>
          <p:cNvSpPr txBox="1">
            <a:spLocks noGrp="1"/>
          </p:cNvSpPr>
          <p:nvPr>
            <p:ph type="ftr" idx="11"/>
          </p:nvPr>
        </p:nvSpPr>
        <p:spPr>
          <a:xfrm>
            <a:off x="3048000" y="6356350"/>
            <a:ext cx="3352800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8"/>
          <p:cNvSpPr txBox="1">
            <a:spLocks noGrp="1"/>
          </p:cNvSpPr>
          <p:nvPr>
            <p:ph type="sldNum" idx="12"/>
          </p:nvPr>
        </p:nvSpPr>
        <p:spPr>
          <a:xfrm>
            <a:off x="8234363" y="6354763"/>
            <a:ext cx="5826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bg>
      <p:bgPr>
        <a:solidFill>
          <a:schemeClr val="lt2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7" name="Google Shape;67;p9"/>
          <p:cNvSpPr/>
          <p:nvPr/>
        </p:nvSpPr>
        <p:spPr>
          <a:xfrm>
            <a:off x="7010400" y="150813"/>
            <a:ext cx="1981200" cy="65563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8" name="Google Shape;68;p9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69" name="Google Shape;69;p9"/>
          <p:cNvSpPr txBox="1">
            <a:spLocks noGrp="1"/>
          </p:cNvSpPr>
          <p:nvPr>
            <p:ph type="body" idx="1"/>
          </p:nvPr>
        </p:nvSpPr>
        <p:spPr>
          <a:xfrm>
            <a:off x="609600" y="304800"/>
            <a:ext cx="586740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Char char="◼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9pPr>
          </a:lstStyle>
          <a:p>
            <a:endParaRPr/>
          </a:p>
        </p:txBody>
      </p:sp>
      <p:sp>
        <p:nvSpPr>
          <p:cNvPr id="70" name="Google Shape;70;p9"/>
          <p:cNvSpPr txBox="1">
            <a:spLocks noGrp="1"/>
          </p:cNvSpPr>
          <p:nvPr>
            <p:ph type="body" idx="2"/>
          </p:nvPr>
        </p:nvSpPr>
        <p:spPr>
          <a:xfrm>
            <a:off x="7159752" y="2130552"/>
            <a:ext cx="1673352" cy="2816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1" name="Google Shape;71;p9"/>
          <p:cNvSpPr txBox="1"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9"/>
          <p:cNvSpPr txBox="1">
            <a:spLocks noGrp="1"/>
          </p:cNvSpPr>
          <p:nvPr>
            <p:ph type="dt" idx="10"/>
          </p:nvPr>
        </p:nvSpPr>
        <p:spPr>
          <a:xfrm>
            <a:off x="371475" y="6356350"/>
            <a:ext cx="2133600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9"/>
          <p:cNvSpPr txBox="1">
            <a:spLocks noGrp="1"/>
          </p:cNvSpPr>
          <p:nvPr>
            <p:ph type="ftr" idx="11"/>
          </p:nvPr>
        </p:nvSpPr>
        <p:spPr>
          <a:xfrm>
            <a:off x="3048000" y="6356350"/>
            <a:ext cx="3352800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9"/>
          <p:cNvSpPr txBox="1">
            <a:spLocks noGrp="1"/>
          </p:cNvSpPr>
          <p:nvPr>
            <p:ph type="sldNum" idx="12"/>
          </p:nvPr>
        </p:nvSpPr>
        <p:spPr>
          <a:xfrm>
            <a:off x="8234363" y="6354763"/>
            <a:ext cx="5826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FFFFFF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bg>
      <p:bgPr>
        <a:solidFill>
          <a:schemeClr val="dk2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7" name="Google Shape;77;p10"/>
          <p:cNvSpPr/>
          <p:nvPr/>
        </p:nvSpPr>
        <p:spPr>
          <a:xfrm>
            <a:off x="7010400" y="150813"/>
            <a:ext cx="1981200" cy="655637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78" name="Google Shape;78;p10"/>
          <p:cNvSpPr>
            <a:spLocks noGrp="1"/>
          </p:cNvSpPr>
          <p:nvPr>
            <p:ph type="pic" idx="2"/>
          </p:nvPr>
        </p:nvSpPr>
        <p:spPr>
          <a:xfrm>
            <a:off x="152400" y="152400"/>
            <a:ext cx="6705600" cy="6553200"/>
          </a:xfrm>
          <a:prstGeom prst="rect">
            <a:avLst/>
          </a:prstGeom>
          <a:noFill/>
          <a:ln>
            <a:noFill/>
          </a:ln>
        </p:spPr>
      </p:sp>
      <p:sp>
        <p:nvSpPr>
          <p:cNvPr id="79" name="Google Shape;79;p10"/>
          <p:cNvSpPr txBox="1">
            <a:spLocks noGrp="1"/>
          </p:cNvSpPr>
          <p:nvPr>
            <p:ph type="body" idx="1"/>
          </p:nvPr>
        </p:nvSpPr>
        <p:spPr>
          <a:xfrm>
            <a:off x="7162800" y="2133600"/>
            <a:ext cx="1676400" cy="29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0" name="Google Shape;80;p10"/>
          <p:cNvSpPr txBox="1"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0"/>
          <p:cNvSpPr txBox="1">
            <a:spLocks noGrp="1"/>
          </p:cNvSpPr>
          <p:nvPr>
            <p:ph type="dt" idx="10"/>
          </p:nvPr>
        </p:nvSpPr>
        <p:spPr>
          <a:xfrm>
            <a:off x="371475" y="6356350"/>
            <a:ext cx="2133600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0"/>
          <p:cNvSpPr txBox="1">
            <a:spLocks noGrp="1"/>
          </p:cNvSpPr>
          <p:nvPr>
            <p:ph type="ftr" idx="11"/>
          </p:nvPr>
        </p:nvSpPr>
        <p:spPr>
          <a:xfrm>
            <a:off x="3048000" y="6356350"/>
            <a:ext cx="3352800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0"/>
          <p:cNvSpPr txBox="1">
            <a:spLocks noGrp="1"/>
          </p:cNvSpPr>
          <p:nvPr>
            <p:ph type="sldNum" idx="12"/>
          </p:nvPr>
        </p:nvSpPr>
        <p:spPr>
          <a:xfrm>
            <a:off x="8234363" y="6354763"/>
            <a:ext cx="5826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lt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152400" y="1635125"/>
            <a:ext cx="8831263" cy="504507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1" name="Google Shape;11;p1"/>
          <p:cNvSpPr/>
          <p:nvPr/>
        </p:nvSpPr>
        <p:spPr>
          <a:xfrm>
            <a:off x="152400" y="152400"/>
            <a:ext cx="8813800" cy="1346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2" name="Google Shape;12;p1"/>
          <p:cNvSpPr txBox="1">
            <a:spLocks noGrp="1"/>
          </p:cNvSpPr>
          <p:nvPr>
            <p:ph type="title"/>
          </p:nvPr>
        </p:nvSpPr>
        <p:spPr>
          <a:xfrm>
            <a:off x="381000" y="355600"/>
            <a:ext cx="8382000" cy="10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body" idx="1"/>
          </p:nvPr>
        </p:nvSpPr>
        <p:spPr>
          <a:xfrm>
            <a:off x="381000" y="1719263"/>
            <a:ext cx="8407400" cy="44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◼"/>
              <a:defRPr sz="20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BBB59"/>
              </a:buClr>
              <a:buSzPts val="1600"/>
              <a:buFont typeface="Noto Sans Symbols"/>
              <a:buChar char="▪"/>
              <a:defRPr sz="16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064A2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2286000" marR="0" lvl="4" indent="-311150" algn="l" rtl="0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Clr>
                <a:srgbClr val="F79646"/>
              </a:buClr>
              <a:buSzPts val="1300"/>
              <a:buFont typeface="Noto Sans Symbols"/>
              <a:buChar char="▪"/>
              <a:defRPr sz="13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▪"/>
              <a:defRPr sz="12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Noto Sans Symbols"/>
              <a:buChar char="▪"/>
              <a:defRPr sz="12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Noto Sans Symbols"/>
              <a:buChar char="▪"/>
              <a:defRPr sz="12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Noto Sans Symbols"/>
              <a:buChar char="▪"/>
              <a:defRPr sz="12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dt" idx="10"/>
          </p:nvPr>
        </p:nvSpPr>
        <p:spPr>
          <a:xfrm>
            <a:off x="371475" y="6356350"/>
            <a:ext cx="2133600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ftr" idx="11"/>
          </p:nvPr>
        </p:nvSpPr>
        <p:spPr>
          <a:xfrm>
            <a:off x="3048000" y="6356350"/>
            <a:ext cx="3352800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  <p:sp>
        <p:nvSpPr>
          <p:cNvPr id="16" name="Google Shape;16;p1"/>
          <p:cNvSpPr txBox="1">
            <a:spLocks noGrp="1"/>
          </p:cNvSpPr>
          <p:nvPr>
            <p:ph type="sldNum" idx="12"/>
          </p:nvPr>
        </p:nvSpPr>
        <p:spPr>
          <a:xfrm>
            <a:off x="8234363" y="6354763"/>
            <a:ext cx="582612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3"/>
          <p:cNvSpPr txBox="1">
            <a:spLocks noGrp="1"/>
          </p:cNvSpPr>
          <p:nvPr>
            <p:ph type="subTitle" idx="1"/>
          </p:nvPr>
        </p:nvSpPr>
        <p:spPr>
          <a:xfrm>
            <a:off x="6913551" y="2119312"/>
            <a:ext cx="21336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ESC 2025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Greece</a:t>
            </a:r>
            <a:endParaRPr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" name="Google Shape;103;p13"/>
          <p:cNvSpPr txBox="1">
            <a:spLocks noGrp="1"/>
          </p:cNvSpPr>
          <p:nvPr>
            <p:ph type="title"/>
          </p:nvPr>
        </p:nvSpPr>
        <p:spPr>
          <a:xfrm>
            <a:off x="384969" y="1342982"/>
            <a:ext cx="6324599" cy="208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Latent Class Analysis to Develop Typologies of Online Sellers of Potentially Illicit Animal Leather Products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Presented by: Ulhas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Gondhali</a:t>
            </a:r>
            <a:endParaRPr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Google Shape;104;p13"/>
          <p:cNvSpPr/>
          <p:nvPr/>
        </p:nvSpPr>
        <p:spPr>
          <a:xfrm>
            <a:off x="384968" y="4215467"/>
            <a:ext cx="6429191" cy="1007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Petrossian, G.A., Gondhali, U., Kim, Y., Lang, J. A., </a:t>
            </a:r>
            <a:r>
              <a:rPr lang="en-GB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Riskevich</a:t>
            </a:r>
            <a:r>
              <a:rPr lang="en-GB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G., Barbosa, J., Chakraborti, S., Sharma, K., &amp; Freire, J. 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5" name="Google Shape;105;p13"/>
          <p:cNvCxnSpPr/>
          <p:nvPr/>
        </p:nvCxnSpPr>
        <p:spPr>
          <a:xfrm>
            <a:off x="596106" y="4089672"/>
            <a:ext cx="6113462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6" name="Google Shape;106;p13"/>
          <p:cNvSpPr/>
          <p:nvPr/>
        </p:nvSpPr>
        <p:spPr>
          <a:xfrm>
            <a:off x="7442200" y="4738688"/>
            <a:ext cx="1109663" cy="19161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pic>
        <p:nvPicPr>
          <p:cNvPr id="107" name="Google Shape;107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77125" y="4738688"/>
            <a:ext cx="1006475" cy="72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21211" y="5546725"/>
            <a:ext cx="571889" cy="1021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7D9C006-655E-69A1-937E-8A8A3CEBB8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392" y="3684276"/>
            <a:ext cx="1799723" cy="1012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C0EA343-39EE-5811-9BB6-9AC8DA462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0206" y="3684276"/>
            <a:ext cx="825365" cy="959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NSF Logo, symbol, meaning, history, PNG, brand">
            <a:extLst>
              <a:ext uri="{FF2B5EF4-FFF2-40B4-BE49-F238E27FC236}">
                <a16:creationId xmlns:a16="http://schemas.microsoft.com/office/drawing/2014/main" id="{64BD73F4-CD44-3BBD-5542-3255C3584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814" y="5939093"/>
            <a:ext cx="1151754" cy="644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6302A6B-FBCD-FF17-2D4B-20EC02F01BB0}"/>
              </a:ext>
            </a:extLst>
          </p:cNvPr>
          <p:cNvSpPr txBox="1"/>
          <p:nvPr/>
        </p:nvSpPr>
        <p:spPr>
          <a:xfrm>
            <a:off x="4339167" y="6057396"/>
            <a:ext cx="9973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Funded by: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CF01AEB-CD0D-2380-FE8F-B9E6F594D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553228"/>
            <a:ext cx="8382000" cy="5060514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Summary of Findings</a:t>
            </a:r>
            <a:endParaRPr lang="en-US" b="1" strike="sngStrike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dirty="0"/>
              <a:t>First LCA-based online wildlife seller typology.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5 empirically distinct classes.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Actionable for both biodiversity protection &amp; platform governance.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Policy Implications</a:t>
            </a:r>
          </a:p>
          <a:p>
            <a:pPr marL="114300" indent="0">
              <a:buNone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	</a:t>
            </a:r>
            <a:r>
              <a:rPr lang="en-US" b="1" i="1" dirty="0">
                <a:solidFill>
                  <a:schemeClr val="accent6">
                    <a:lumMod val="50000"/>
                  </a:schemeClr>
                </a:solidFill>
              </a:rPr>
              <a:t>Conservation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dirty="0"/>
              <a:t>Target sellers with low exclusivity &amp; high species diversity.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/>
              <a:t>Raise buyer/seller awareness on CITES species.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 marL="114300" indent="0">
              <a:buNone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	</a:t>
            </a:r>
            <a:r>
              <a:rPr lang="en-US" b="1" i="1" dirty="0">
                <a:solidFill>
                  <a:schemeClr val="accent6">
                    <a:lumMod val="50000"/>
                  </a:schemeClr>
                </a:solidFill>
              </a:rPr>
              <a:t>Regulation &amp; Enforcement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dirty="0"/>
              <a:t>Require permit/license proof for listings.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/>
              <a:t>Use typologies in ML-driven risk monitoring.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/>
              <a:t>Share flagged seller databases across platforms.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DBDC20D-FB61-9816-4B77-014579E7A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2198406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9DCD83-66C1-A460-54D8-C3A4D8E82C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/>
              <a:t>Illegal wildlife trade has shifted rapidly online, requiring new tools to understand and disrupt it.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Latent Class Analysis revealed </a:t>
            </a:r>
            <a:r>
              <a:rPr lang="en-US" b="1" dirty="0"/>
              <a:t>five distinct seller types</a:t>
            </a:r>
            <a:r>
              <a:rPr lang="en-US" dirty="0"/>
              <a:t> with clear behavioral patterns.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Key differentiators: social reach, reviews, branding, and market longevity.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Typologies can support </a:t>
            </a:r>
            <a:r>
              <a:rPr lang="en-US" b="1" dirty="0"/>
              <a:t>risk-based monitoring</a:t>
            </a:r>
            <a:r>
              <a:rPr lang="en-US" dirty="0"/>
              <a:t>, </a:t>
            </a:r>
            <a:r>
              <a:rPr lang="en-US" b="1" dirty="0"/>
              <a:t>platform accountability</a:t>
            </a:r>
            <a:r>
              <a:rPr lang="en-US" dirty="0"/>
              <a:t>, and </a:t>
            </a:r>
            <a:r>
              <a:rPr lang="en-US" b="1" dirty="0"/>
              <a:t>targeted conservation action</a:t>
            </a:r>
            <a:r>
              <a:rPr lang="en-US" dirty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Building cross-platform and international strategies are essential to reduce laundering and protect biodiversity.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BF31911-E17A-758C-5990-9586317C4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10455689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/>
          <p:nvPr/>
        </p:nvSpPr>
        <p:spPr>
          <a:xfrm>
            <a:off x="0" y="1193800"/>
            <a:ext cx="9144000" cy="311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79" name="Google Shape;179;p22"/>
          <p:cNvSpPr txBox="1">
            <a:spLocks noGrp="1"/>
          </p:cNvSpPr>
          <p:nvPr>
            <p:ph type="body" idx="1"/>
          </p:nvPr>
        </p:nvSpPr>
        <p:spPr>
          <a:xfrm>
            <a:off x="368275" y="1351800"/>
            <a:ext cx="8407500" cy="47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305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305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305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305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400" b="1" dirty="0">
                <a:solidFill>
                  <a:schemeClr val="bg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Questions?</a:t>
            </a:r>
          </a:p>
          <a:p>
            <a:pPr marL="27305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lang="en-US" sz="24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305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400" b="1" dirty="0">
                <a:solidFill>
                  <a:schemeClr val="bg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Ulhas Gondhali</a:t>
            </a:r>
          </a:p>
          <a:p>
            <a:pPr marL="27305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400" b="1" dirty="0" err="1">
                <a:solidFill>
                  <a:schemeClr val="bg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ugondhali@jjay.cuny.edu</a:t>
            </a:r>
            <a:endParaRPr sz="2400" b="1" dirty="0">
              <a:solidFill>
                <a:schemeClr val="bg2">
                  <a:lumMod val="75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0" name="Google Shape;180;p22"/>
          <p:cNvSpPr txBox="1">
            <a:spLocks noGrp="1"/>
          </p:cNvSpPr>
          <p:nvPr>
            <p:ph type="title"/>
          </p:nvPr>
        </p:nvSpPr>
        <p:spPr>
          <a:xfrm>
            <a:off x="381000" y="152400"/>
            <a:ext cx="8382000" cy="10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1">
                <a:latin typeface="Times New Roman"/>
                <a:ea typeface="Times New Roman"/>
                <a:cs typeface="Times New Roman"/>
                <a:sym typeface="Times New Roman"/>
              </a:rPr>
              <a:t>Thank you</a:t>
            </a:r>
            <a:endParaRPr/>
          </a:p>
        </p:txBody>
      </p:sp>
      <p:pic>
        <p:nvPicPr>
          <p:cNvPr id="181" name="Google Shape;181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40600" y="6370638"/>
            <a:ext cx="557213" cy="4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86713" y="6246813"/>
            <a:ext cx="292100" cy="52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4"/>
          <p:cNvSpPr/>
          <p:nvPr/>
        </p:nvSpPr>
        <p:spPr>
          <a:xfrm>
            <a:off x="0" y="1193800"/>
            <a:ext cx="9144000" cy="3111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114" name="Google Shape;114;p14"/>
          <p:cNvSpPr txBox="1">
            <a:spLocks noGrp="1"/>
          </p:cNvSpPr>
          <p:nvPr>
            <p:ph type="body" idx="1"/>
          </p:nvPr>
        </p:nvSpPr>
        <p:spPr>
          <a:xfrm>
            <a:off x="118754" y="1193800"/>
            <a:ext cx="9025246" cy="5176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000" b="1" dirty="0"/>
              <a:t>Introduction</a:t>
            </a:r>
            <a:endParaRPr lang="en-US" sz="3000" dirty="0"/>
          </a:p>
          <a:p>
            <a:pPr>
              <a:buFont typeface="Wingdings" pitchFamily="2" charset="2"/>
              <a:buChar char="Ø"/>
            </a:pPr>
            <a:r>
              <a:rPr lang="en-US" sz="3000" b="1" dirty="0"/>
              <a:t>Research Gaps </a:t>
            </a:r>
          </a:p>
          <a:p>
            <a:pPr>
              <a:buFont typeface="Wingdings" pitchFamily="2" charset="2"/>
              <a:buChar char="Ø"/>
            </a:pPr>
            <a:r>
              <a:rPr lang="en-US" sz="3000" b="1" dirty="0"/>
              <a:t>Current Study Objectives</a:t>
            </a:r>
            <a:endParaRPr lang="en-US" sz="3000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3000" b="1" dirty="0"/>
              <a:t>Methods </a:t>
            </a:r>
          </a:p>
          <a:p>
            <a:pPr>
              <a:buFont typeface="Wingdings" pitchFamily="2" charset="2"/>
              <a:buChar char="Ø"/>
            </a:pPr>
            <a:r>
              <a:rPr lang="en-US" sz="3200" b="1" dirty="0">
                <a:solidFill>
                  <a:schemeClr val="bg2"/>
                </a:solidFill>
              </a:rPr>
              <a:t>Results</a:t>
            </a:r>
          </a:p>
          <a:p>
            <a:pPr>
              <a:buFont typeface="Wingdings" pitchFamily="2" charset="2"/>
              <a:buChar char="Ø"/>
            </a:pPr>
            <a:r>
              <a:rPr lang="en-US" sz="3200" b="1" dirty="0"/>
              <a:t>Discussion &amp; Conclusions</a:t>
            </a:r>
            <a:endParaRPr lang="en-US" sz="3200" dirty="0"/>
          </a:p>
          <a:p>
            <a:pPr marL="114300" indent="0">
              <a:buNone/>
            </a:pPr>
            <a:endParaRPr b="1" strike="sngStrike" dirty="0">
              <a:solidFill>
                <a:srgbClr val="FF0000"/>
              </a:solidFill>
            </a:endParaRPr>
          </a:p>
          <a:p>
            <a:pPr marL="27432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27432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5" name="Google Shape;115;p14"/>
          <p:cNvSpPr txBox="1">
            <a:spLocks noGrp="1"/>
          </p:cNvSpPr>
          <p:nvPr>
            <p:ph type="title"/>
          </p:nvPr>
        </p:nvSpPr>
        <p:spPr>
          <a:xfrm>
            <a:off x="381000" y="152400"/>
            <a:ext cx="8382000" cy="10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1" cap="none">
                <a:latin typeface="Times New Roman"/>
                <a:ea typeface="Times New Roman"/>
                <a:cs typeface="Times New Roman"/>
                <a:sym typeface="Times New Roman"/>
              </a:rPr>
              <a:t>Outline</a:t>
            </a:r>
            <a:endParaRPr/>
          </a:p>
        </p:txBody>
      </p:sp>
      <p:pic>
        <p:nvPicPr>
          <p:cNvPr id="116" name="Google Shape;116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40600" y="6370638"/>
            <a:ext cx="557213" cy="4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86713" y="6246813"/>
            <a:ext cx="292100" cy="52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2D0AEDB-9AF6-70EE-093B-93BA06CE1A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54" y="1704282"/>
            <a:ext cx="6171915" cy="4969636"/>
          </a:xfrm>
        </p:spPr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Transition of physical marketplaces to virtual space</a:t>
            </a:r>
          </a:p>
          <a:p>
            <a:pPr marL="114300" indent="0">
              <a:buNone/>
            </a:pPr>
            <a:endParaRPr lang="en-US" b="1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COVID-19 → closure of physical wildlife markets.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Surge in online wildlife trade (2020–2024).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Increased anonymity </a:t>
            </a:r>
            <a:r>
              <a:rPr lang="en-US" dirty="0">
                <a:solidFill>
                  <a:schemeClr val="bg2"/>
                </a:solidFill>
              </a:rPr>
              <a:t>and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cross-border reach</a:t>
            </a:r>
          </a:p>
          <a:p>
            <a:pPr marL="114300" indent="0">
              <a:buNone/>
            </a:pP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114300" indent="0">
              <a:buNone/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Research Gaps</a:t>
            </a:r>
            <a:endParaRPr lang="en-US" b="1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Physical market seller typologies well-studied.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Online typologies scarce, especially for wildlife products.</a:t>
            </a:r>
          </a:p>
          <a:p>
            <a:pPr>
              <a:buFont typeface="Wingdings" pitchFamily="2" charset="2"/>
              <a:buChar char="Ø"/>
            </a:pP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114300" indent="0">
              <a:buNone/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Objective - </a:t>
            </a:r>
            <a:r>
              <a:rPr lang="en-US" sz="2400" dirty="0"/>
              <a:t>Develop empirically grounded online seller typologies</a:t>
            </a:r>
          </a:p>
          <a:p>
            <a:pPr marL="114300" indent="0">
              <a:buNone/>
            </a:pPr>
            <a:endParaRPr lang="en-US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1E95655-455B-E007-47FB-BAA272669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pic>
        <p:nvPicPr>
          <p:cNvPr id="1026" name="Picture 2" descr="Live animals in cages at market">
            <a:extLst>
              <a:ext uri="{FF2B5EF4-FFF2-40B4-BE49-F238E27FC236}">
                <a16:creationId xmlns:a16="http://schemas.microsoft.com/office/drawing/2014/main" id="{B2B23C06-6EDF-7ECB-DE33-6EE5C00F6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647" y="1756022"/>
            <a:ext cx="2723028" cy="2078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are butterfly for sale on Ebay">
            <a:extLst>
              <a:ext uri="{FF2B5EF4-FFF2-40B4-BE49-F238E27FC236}">
                <a16:creationId xmlns:a16="http://schemas.microsoft.com/office/drawing/2014/main" id="{D9B42564-7DB4-2F1A-D4B3-653790E10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669" y="4424162"/>
            <a:ext cx="2867361" cy="2078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own Arrow 3">
            <a:extLst>
              <a:ext uri="{FF2B5EF4-FFF2-40B4-BE49-F238E27FC236}">
                <a16:creationId xmlns:a16="http://schemas.microsoft.com/office/drawing/2014/main" id="{FEEB7D9C-7F63-38BF-1F15-8401236B4437}"/>
              </a:ext>
            </a:extLst>
          </p:cNvPr>
          <p:cNvSpPr/>
          <p:nvPr/>
        </p:nvSpPr>
        <p:spPr>
          <a:xfrm>
            <a:off x="7472506" y="3902505"/>
            <a:ext cx="269310" cy="46346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53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86A9AEC-32A6-0E91-F75B-F5D1170436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3214" y="1681685"/>
            <a:ext cx="8407400" cy="44069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/>
              <a:t>Conservation: Identify high-risk sellers 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Regulation: Enable risk-based monitoring</a:t>
            </a:r>
            <a:endParaRPr lang="en-US" strike="sngStrike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Platforms: Inform policy changes to block illicit trade.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1D79C1-307D-3AC5-E1A2-4842B8AED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This Matters</a:t>
            </a:r>
          </a:p>
        </p:txBody>
      </p:sp>
      <p:pic>
        <p:nvPicPr>
          <p:cNvPr id="6" name="Picture 5" descr="A diagram of a supply chain&#10;&#10;AI-generated content may be incorrect.">
            <a:extLst>
              <a:ext uri="{FF2B5EF4-FFF2-40B4-BE49-F238E27FC236}">
                <a16:creationId xmlns:a16="http://schemas.microsoft.com/office/drawing/2014/main" id="{8DC4A191-110A-0184-D590-484661382C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61" b="15416"/>
          <a:stretch>
            <a:fillRect/>
          </a:stretch>
        </p:blipFill>
        <p:spPr>
          <a:xfrm>
            <a:off x="1451652" y="3143558"/>
            <a:ext cx="5863549" cy="3358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141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84BD5B3-9218-A16C-FE37-C64A5DEDE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7639" y="1550478"/>
            <a:ext cx="8617919" cy="5160288"/>
          </a:xfrm>
        </p:spPr>
        <p:txBody>
          <a:bodyPr>
            <a:normAutofit fontScale="92500" lnSpcReduction="20000"/>
          </a:bodyPr>
          <a:lstStyle/>
          <a:p>
            <a:pPr marL="114300" indent="0">
              <a:buNone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Data Overview</a:t>
            </a:r>
          </a:p>
          <a:p>
            <a:pPr>
              <a:buFont typeface="Wingdings" pitchFamily="2" charset="2"/>
              <a:buChar char="Ø"/>
            </a:pPr>
            <a:r>
              <a:rPr lang="en-US" sz="1800" dirty="0"/>
              <a:t>Platform: eBay</a:t>
            </a:r>
          </a:p>
          <a:p>
            <a:pPr>
              <a:buFont typeface="Wingdings" pitchFamily="2" charset="2"/>
              <a:buChar char="Ø"/>
            </a:pPr>
            <a:r>
              <a:rPr lang="en-US" sz="1800" dirty="0"/>
              <a:t>Period: Feb</a:t>
            </a:r>
            <a:r>
              <a:rPr lang="en-US" sz="1800" dirty="0">
                <a:solidFill>
                  <a:srgbClr val="002060"/>
                </a:solidFill>
              </a:rPr>
              <a:t>, </a:t>
            </a:r>
            <a:r>
              <a:rPr lang="en-US" sz="1800" dirty="0">
                <a:solidFill>
                  <a:schemeClr val="bg2">
                    <a:lumMod val="75000"/>
                  </a:schemeClr>
                </a:solidFill>
              </a:rPr>
              <a:t>2024</a:t>
            </a:r>
            <a:r>
              <a:rPr lang="en-US" sz="1800" dirty="0">
                <a:solidFill>
                  <a:schemeClr val="bg2">
                    <a:lumMod val="50000"/>
                  </a:schemeClr>
                </a:solidFill>
              </a:rPr>
              <a:t>–</a:t>
            </a:r>
            <a:r>
              <a:rPr lang="en-US" sz="1800" dirty="0"/>
              <a:t>Mar 2024</a:t>
            </a:r>
          </a:p>
          <a:p>
            <a:pPr>
              <a:buFont typeface="Wingdings" pitchFamily="2" charset="2"/>
              <a:buChar char="Ø"/>
            </a:pPr>
            <a:r>
              <a:rPr lang="en-US" sz="1800" dirty="0"/>
              <a:t>Total Ads: 14,226 reptile leather ads → 227 high-volume sellers</a:t>
            </a:r>
          </a:p>
          <a:p>
            <a:pPr>
              <a:buFont typeface="Wingdings" pitchFamily="2" charset="2"/>
              <a:buChar char="Ø"/>
            </a:pPr>
            <a:r>
              <a:rPr lang="en-US" sz="1800" dirty="0"/>
              <a:t> (23% of ads, 0.3% sellers).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 marL="114300" indent="0">
              <a:buNone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Variables for LCA</a:t>
            </a:r>
          </a:p>
          <a:p>
            <a:pPr>
              <a:buFont typeface="Wingdings" pitchFamily="2" charset="2"/>
              <a:buChar char="Ø"/>
            </a:pPr>
            <a:r>
              <a:rPr lang="en-US" b="1" dirty="0"/>
              <a:t>Three dimensions</a:t>
            </a:r>
            <a:r>
              <a:rPr lang="en-US" dirty="0"/>
              <a:t>:</a:t>
            </a:r>
          </a:p>
          <a:p>
            <a:pPr lvl="1">
              <a:buFont typeface="Wingdings" pitchFamily="2" charset="2"/>
              <a:buChar char="Ø"/>
            </a:pPr>
            <a:r>
              <a:rPr lang="en-US" b="1" dirty="0"/>
              <a:t>Level of organization</a:t>
            </a:r>
            <a:r>
              <a:rPr lang="en-US" dirty="0"/>
              <a:t> – e.g., storefront presence, followers.</a:t>
            </a:r>
          </a:p>
          <a:p>
            <a:pPr lvl="1">
              <a:buFont typeface="Wingdings" pitchFamily="2" charset="2"/>
              <a:buChar char="Ø"/>
            </a:pPr>
            <a:r>
              <a:rPr lang="en-US" b="1" dirty="0"/>
              <a:t>Professionalism &amp; complexity</a:t>
            </a:r>
            <a:r>
              <a:rPr lang="en-US" dirty="0"/>
              <a:t> – e.g., luxury goods, branding, duration.</a:t>
            </a:r>
          </a:p>
          <a:p>
            <a:pPr lvl="1">
              <a:buFont typeface="Wingdings" pitchFamily="2" charset="2"/>
              <a:buChar char="Ø"/>
            </a:pPr>
            <a:r>
              <a:rPr lang="en-US" b="1" dirty="0"/>
              <a:t>Specialization in wildlife products</a:t>
            </a:r>
            <a:r>
              <a:rPr lang="en-US" dirty="0"/>
              <a:t> – e.g., exclusivity, species count.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Started with 15 variables → reduced to 12 after correlation checks.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 marL="114300" indent="0">
              <a:buNone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Why Latent Class Analysis</a:t>
            </a:r>
          </a:p>
          <a:p>
            <a:pPr>
              <a:buFont typeface="Wingdings" pitchFamily="2" charset="2"/>
              <a:buChar char="Ø"/>
            </a:pPr>
            <a:r>
              <a:rPr lang="en-US" sz="1800" dirty="0"/>
              <a:t>Person-centered, model-based approach.</a:t>
            </a:r>
          </a:p>
          <a:p>
            <a:pPr>
              <a:buFont typeface="Wingdings" pitchFamily="2" charset="2"/>
              <a:buChar char="Ø"/>
            </a:pPr>
            <a:r>
              <a:rPr lang="en-US" sz="1800" dirty="0"/>
              <a:t>Identifies unobserved subgroups based on categorical variables.</a:t>
            </a:r>
          </a:p>
          <a:p>
            <a:pPr>
              <a:buFont typeface="Wingdings" pitchFamily="2" charset="2"/>
              <a:buChar char="Ø"/>
            </a:pPr>
            <a:r>
              <a:rPr lang="en-US" sz="1800" dirty="0"/>
              <a:t>Suitable for small sample + many variables (random-effects LCA).</a:t>
            </a:r>
          </a:p>
          <a:p>
            <a:pPr>
              <a:buFont typeface="Wingdings" pitchFamily="2" charset="2"/>
              <a:buChar char="Ø"/>
            </a:pPr>
            <a:r>
              <a:rPr lang="en-US" sz="1800" dirty="0"/>
              <a:t>Used extensively in criminology for offender typologies.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36D0F31-A393-9536-2A3E-8C6E96B6E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599" y="371099"/>
            <a:ext cx="8382000" cy="1054100"/>
          </a:xfrm>
        </p:spPr>
        <p:txBody>
          <a:bodyPr/>
          <a:lstStyle/>
          <a:p>
            <a:r>
              <a:rPr lang="en-US" dirty="0"/>
              <a:t>Methods</a:t>
            </a:r>
          </a:p>
        </p:txBody>
      </p:sp>
    </p:spTree>
    <p:extLst>
      <p:ext uri="{BB962C8B-B14F-4D97-AF65-F5344CB8AC3E}">
        <p14:creationId xmlns:p14="http://schemas.microsoft.com/office/powerpoint/2010/main" val="2806277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7A3E1C-48D4-39C2-F83C-6AB2DE693C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Data Collection Pipeline</a:t>
            </a:r>
          </a:p>
          <a:p>
            <a:pPr>
              <a:buFont typeface="Wingdings" pitchFamily="2" charset="2"/>
              <a:buChar char="Ø"/>
            </a:pPr>
            <a:r>
              <a:rPr lang="en-US" sz="2400" b="1" dirty="0"/>
              <a:t>Targeted crawling</a:t>
            </a:r>
            <a:r>
              <a:rPr lang="en-US" sz="2400" dirty="0"/>
              <a:t> (ACHE + keyword seeding).</a:t>
            </a:r>
          </a:p>
          <a:p>
            <a:pPr>
              <a:buFont typeface="Wingdings" pitchFamily="2" charset="2"/>
              <a:buChar char="Ø"/>
            </a:pPr>
            <a:r>
              <a:rPr lang="en-US" sz="2400" b="1" dirty="0"/>
              <a:t>Info extraction</a:t>
            </a:r>
            <a:r>
              <a:rPr lang="en-US" sz="2400" dirty="0"/>
              <a:t>: price, seller ID, species, product type, images.</a:t>
            </a:r>
          </a:p>
          <a:p>
            <a:pPr>
              <a:buFont typeface="Wingdings" pitchFamily="2" charset="2"/>
              <a:buChar char="Ø"/>
            </a:pPr>
            <a:r>
              <a:rPr lang="en-US" sz="2400" b="1" dirty="0"/>
              <a:t>Triage</a:t>
            </a:r>
            <a:r>
              <a:rPr lang="en-US" sz="2400" dirty="0"/>
              <a:t>: Learn to Sample (LTS) using LLM-labelled training data</a:t>
            </a:r>
          </a:p>
          <a:p>
            <a:pPr marL="114300" indent="0">
              <a:buNone/>
            </a:pP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114300" indent="0">
              <a:buNone/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Data Cleaning Challenges</a:t>
            </a:r>
          </a:p>
          <a:p>
            <a:pPr>
              <a:buFont typeface="Wingdings" pitchFamily="2" charset="2"/>
              <a:buChar char="Ø"/>
            </a:pPr>
            <a:r>
              <a:rPr lang="en-US" sz="2200" dirty="0"/>
              <a:t>Seller/storefront mismatches.</a:t>
            </a:r>
          </a:p>
          <a:p>
            <a:pPr>
              <a:buFont typeface="Wingdings" pitchFamily="2" charset="2"/>
              <a:buChar char="Ø"/>
            </a:pPr>
            <a:r>
              <a:rPr lang="en-US" sz="2200" dirty="0"/>
              <a:t>Ambiguous species/product categorization.</a:t>
            </a:r>
          </a:p>
          <a:p>
            <a:pPr>
              <a:buFont typeface="Wingdings" pitchFamily="2" charset="2"/>
              <a:buChar char="Ø"/>
            </a:pPr>
            <a:r>
              <a:rPr lang="en-US" sz="2200" dirty="0"/>
              <a:t>Frequent seller turnover.</a:t>
            </a:r>
          </a:p>
          <a:p>
            <a:pPr>
              <a:buFont typeface="Wingdings" pitchFamily="2" charset="2"/>
              <a:buChar char="Ø"/>
            </a:pPr>
            <a:r>
              <a:rPr lang="en-US" sz="2200" dirty="0"/>
              <a:t>Manual verification + inter-rater reliability.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B398DE9-52C9-31CF-8EB5-DC4D0352D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</a:t>
            </a:r>
            <a:r>
              <a:rPr lang="en-US" dirty="0">
                <a:solidFill>
                  <a:schemeClr val="bg1"/>
                </a:solidFill>
              </a:rPr>
              <a:t>d</a:t>
            </a:r>
            <a:r>
              <a:rPr lang="en-US" dirty="0"/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4065308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238361-4533-D0FC-D995-CA9F3E82ED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902" y="1921933"/>
            <a:ext cx="3657322" cy="4078033"/>
          </a:xfrm>
        </p:spPr>
        <p:txBody>
          <a:bodyPr>
            <a:normAutofit fontScale="85000" lnSpcReduction="10000"/>
          </a:bodyPr>
          <a:lstStyle/>
          <a:p>
            <a:pPr marL="571500" indent="-457200">
              <a:buFont typeface="+mj-lt"/>
              <a:buAutoNum type="arabicPeriod"/>
            </a:pPr>
            <a:r>
              <a:rPr lang="en-US" u="sng" dirty="0"/>
              <a:t>Moderate Visibility </a:t>
            </a:r>
            <a:r>
              <a:rPr lang="en-US" dirty="0"/>
              <a:t>(8.8%) – modest branding, average presence.</a:t>
            </a:r>
          </a:p>
          <a:p>
            <a:pPr marL="571500" indent="-457200">
              <a:buFont typeface="+mj-lt"/>
              <a:buAutoNum type="arabicPeriod"/>
            </a:pPr>
            <a:r>
              <a:rPr lang="en-US" u="sng" dirty="0"/>
              <a:t>Luxury, High-Visibility </a:t>
            </a:r>
            <a:r>
              <a:rPr lang="en-US" dirty="0"/>
              <a:t>(40.1%) – strong visibility, low exclusivity.</a:t>
            </a:r>
          </a:p>
          <a:p>
            <a:pPr marL="571500" indent="-457200">
              <a:buFont typeface="+mj-lt"/>
              <a:buAutoNum type="arabicPeriod"/>
            </a:pPr>
            <a:r>
              <a:rPr lang="en-US" u="sng" dirty="0"/>
              <a:t>Fully Professional Storefront </a:t>
            </a:r>
            <a:r>
              <a:rPr lang="en-US" dirty="0"/>
              <a:t>(10.6%) – full storefront, high luxury.</a:t>
            </a:r>
          </a:p>
          <a:p>
            <a:pPr marL="571500" indent="-457200">
              <a:buFont typeface="+mj-lt"/>
              <a:buAutoNum type="arabicPeriod"/>
            </a:pPr>
            <a:r>
              <a:rPr lang="en-US" u="sng" dirty="0"/>
              <a:t>Low-Profile</a:t>
            </a:r>
            <a:r>
              <a:rPr lang="en-US" dirty="0"/>
              <a:t> (15.4%) – minimal presence outside eBay.</a:t>
            </a:r>
          </a:p>
          <a:p>
            <a:pPr marL="571500" indent="-457200">
              <a:buFont typeface="+mj-lt"/>
              <a:buAutoNum type="arabicPeriod"/>
            </a:pPr>
            <a:r>
              <a:rPr lang="en-US" u="sng" dirty="0"/>
              <a:t>Luxury Without Exclusivity </a:t>
            </a:r>
            <a:r>
              <a:rPr lang="en-US" dirty="0"/>
              <a:t>(25.1%) – multi-species, low branding.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14ACFF7-D187-8FEA-EAC8-975DF6CC3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Five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Emerging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Seller Typologies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4080A9A-2700-5FE5-6590-8C81842A2E3B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4015328" y="1604164"/>
            <a:ext cx="4853974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Heatmap of Conditional Item Probabilities by Class for Five Classes</a:t>
            </a:r>
            <a:endParaRPr kumimoji="0" lang="en-GB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F5628F2-62F5-B2D2-877C-64A2D3F44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9713" y="5948402"/>
            <a:ext cx="423379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Note</a:t>
            </a:r>
            <a:r>
              <a:rPr kumimoji="0" lang="en-GB" altLang="en-US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Class 1-Moderate Visibility Sellers; Class 2- Luxury, High-Visibility Sellers; Class 3-Fully Professional Storefront Sellers; Class 4- Low Profile Sellers; Class 5- Luxury, Without Exclusivity Sellers.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A7F5EA-E584-25A2-7A2D-A9A51B5517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039" y="2084550"/>
            <a:ext cx="5104552" cy="375279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84047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22CFDA7-C158-164B-E199-966019EC7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</a:t>
            </a:r>
            <a:r>
              <a:rPr lang="en-US" dirty="0"/>
              <a:t>ontinued..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D7161FC-878F-76B5-D789-4DFFF11C6E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0170723"/>
              </p:ext>
            </p:extLst>
          </p:nvPr>
        </p:nvGraphicFramePr>
        <p:xfrm>
          <a:off x="585070" y="2472466"/>
          <a:ext cx="7973860" cy="36394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67424">
                  <a:extLst>
                    <a:ext uri="{9D8B030D-6E8A-4147-A177-3AD203B41FA5}">
                      <a16:colId xmlns:a16="http://schemas.microsoft.com/office/drawing/2014/main" val="2063134737"/>
                    </a:ext>
                  </a:extLst>
                </a:gridCol>
                <a:gridCol w="1856349">
                  <a:extLst>
                    <a:ext uri="{9D8B030D-6E8A-4147-A177-3AD203B41FA5}">
                      <a16:colId xmlns:a16="http://schemas.microsoft.com/office/drawing/2014/main" val="2225341289"/>
                    </a:ext>
                  </a:extLst>
                </a:gridCol>
                <a:gridCol w="1650087">
                  <a:extLst>
                    <a:ext uri="{9D8B030D-6E8A-4147-A177-3AD203B41FA5}">
                      <a16:colId xmlns:a16="http://schemas.microsoft.com/office/drawing/2014/main" val="2001187803"/>
                    </a:ext>
                  </a:extLst>
                </a:gridCol>
              </a:tblGrid>
              <a:tr h="5838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b="1" dirty="0">
                          <a:effectLst/>
                        </a:rPr>
                        <a:t>Class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700" marR="12700" marT="12700" marB="6350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b="1">
                          <a:effectLst/>
                        </a:rPr>
                        <a:t>Number of Individuals</a:t>
                      </a:r>
                      <a:endParaRPr lang="en-US" sz="16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700" marR="12700" marT="12700" marB="6350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b="1" dirty="0">
                          <a:effectLst/>
                        </a:rPr>
                        <a:t>Percent of Individuals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700" marR="12700" marT="12700" marB="63500" anchor="b"/>
                </a:tc>
                <a:extLst>
                  <a:ext uri="{0D108BD9-81ED-4DB2-BD59-A6C34878D82A}">
                    <a16:rowId xmlns:a16="http://schemas.microsoft.com/office/drawing/2014/main" val="3699387497"/>
                  </a:ext>
                </a:extLst>
              </a:tr>
              <a:tr h="4764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dirty="0">
                          <a:effectLst/>
                        </a:rPr>
                        <a:t>Class 1 - Moderate Visibility Sellers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700" marR="12700" marT="12700" marB="6350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>
                          <a:effectLst/>
                        </a:rPr>
                        <a:t>20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700" marR="12700" marT="12700" marB="6350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>
                          <a:effectLst/>
                        </a:rPr>
                        <a:t>8.81%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700" marR="12700" marT="12700" marB="63500" anchor="b"/>
                </a:tc>
                <a:extLst>
                  <a:ext uri="{0D108BD9-81ED-4DB2-BD59-A6C34878D82A}">
                    <a16:rowId xmlns:a16="http://schemas.microsoft.com/office/drawing/2014/main" val="889570477"/>
                  </a:ext>
                </a:extLst>
              </a:tr>
              <a:tr h="4764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dirty="0">
                          <a:effectLst/>
                        </a:rPr>
                        <a:t>Class 2 -Luxury, High-Visibility Sellers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700" marR="12700" marT="12700" marB="6350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>
                          <a:effectLst/>
                        </a:rPr>
                        <a:t>91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700" marR="12700" marT="12700" marB="6350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dirty="0">
                          <a:effectLst/>
                        </a:rPr>
                        <a:t>40.09%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700" marR="12700" marT="12700" marB="63500" anchor="b"/>
                </a:tc>
                <a:extLst>
                  <a:ext uri="{0D108BD9-81ED-4DB2-BD59-A6C34878D82A}">
                    <a16:rowId xmlns:a16="http://schemas.microsoft.com/office/drawing/2014/main" val="2539840506"/>
                  </a:ext>
                </a:extLst>
              </a:tr>
              <a:tr h="8494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dirty="0">
                          <a:effectLst/>
                        </a:rPr>
                        <a:t>Class 3 - Fully Professional Storefront Sellers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700" marR="12700" marT="12700" marB="6350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dirty="0">
                          <a:effectLst/>
                        </a:rPr>
                        <a:t>24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700" marR="12700" marT="12700" marB="6350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>
                          <a:effectLst/>
                        </a:rPr>
                        <a:t>10.57%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700" marR="12700" marT="12700" marB="63500" anchor="b"/>
                </a:tc>
                <a:extLst>
                  <a:ext uri="{0D108BD9-81ED-4DB2-BD59-A6C34878D82A}">
                    <a16:rowId xmlns:a16="http://schemas.microsoft.com/office/drawing/2014/main" val="1826624022"/>
                  </a:ext>
                </a:extLst>
              </a:tr>
              <a:tr h="4764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>
                          <a:effectLst/>
                        </a:rPr>
                        <a:t>Class 4 -Low Profile Sellers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700" marR="12700" marT="12700" marB="6350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dirty="0">
                          <a:effectLst/>
                        </a:rPr>
                        <a:t>35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700" marR="12700" marT="12700" marB="6350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dirty="0">
                          <a:effectLst/>
                        </a:rPr>
                        <a:t>15.42%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700" marR="12700" marT="12700" marB="63500" anchor="b"/>
                </a:tc>
                <a:extLst>
                  <a:ext uri="{0D108BD9-81ED-4DB2-BD59-A6C34878D82A}">
                    <a16:rowId xmlns:a16="http://schemas.microsoft.com/office/drawing/2014/main" val="2801486821"/>
                  </a:ext>
                </a:extLst>
              </a:tr>
              <a:tr h="4764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>
                          <a:effectLst/>
                        </a:rPr>
                        <a:t>Class 5 - Luxury, Without Exclusivity Sellers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700" marR="12700" marT="12700" marB="6350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>
                          <a:effectLst/>
                        </a:rPr>
                        <a:t>57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700" marR="12700" marT="12700" marB="6350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dirty="0">
                          <a:effectLst/>
                        </a:rPr>
                        <a:t>25.11%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700" marR="12700" marT="12700" marB="63500" anchor="b"/>
                </a:tc>
                <a:extLst>
                  <a:ext uri="{0D108BD9-81ED-4DB2-BD59-A6C34878D82A}">
                    <a16:rowId xmlns:a16="http://schemas.microsoft.com/office/drawing/2014/main" val="399507771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ABD01D3F-5695-7326-EDA5-B67501EA21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1249" y="1728592"/>
            <a:ext cx="7753611" cy="74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Number of Individuals Within Each Class </a:t>
            </a:r>
            <a:endParaRPr kumimoji="0" lang="en-GB" altLang="en-US" sz="14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710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0C0196-B2A2-7459-6468-1372F4517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3214" y="1760038"/>
            <a:ext cx="3188917" cy="4504629"/>
          </a:xfrm>
        </p:spPr>
        <p:txBody>
          <a:bodyPr/>
          <a:lstStyle/>
          <a:p>
            <a:pPr marL="114300" indent="0">
              <a:buNone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Most influential: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High Followers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High Reviews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Long Established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Luxury status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Storefront presence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 marL="114300" indent="0">
              <a:buNone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Least influential: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Many eBay sites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Exclusivity</a:t>
            </a:r>
          </a:p>
          <a:p>
            <a:pPr marL="11430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F8D1B8F-A67E-C368-51B7-844B64AC2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Key Differentiators</a:t>
            </a:r>
            <a:br>
              <a:rPr lang="en-US" b="1" dirty="0"/>
            </a:b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B7C9F1E-848E-BB1F-D5CE-6675C175E2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1712939"/>
              </p:ext>
            </p:extLst>
          </p:nvPr>
        </p:nvGraphicFramePr>
        <p:xfrm>
          <a:off x="3432132" y="1913424"/>
          <a:ext cx="4571838" cy="45046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46796">
                  <a:extLst>
                    <a:ext uri="{9D8B030D-6E8A-4147-A177-3AD203B41FA5}">
                      <a16:colId xmlns:a16="http://schemas.microsoft.com/office/drawing/2014/main" val="3166710580"/>
                    </a:ext>
                  </a:extLst>
                </a:gridCol>
                <a:gridCol w="983671">
                  <a:extLst>
                    <a:ext uri="{9D8B030D-6E8A-4147-A177-3AD203B41FA5}">
                      <a16:colId xmlns:a16="http://schemas.microsoft.com/office/drawing/2014/main" val="4287436538"/>
                    </a:ext>
                  </a:extLst>
                </a:gridCol>
                <a:gridCol w="368877">
                  <a:extLst>
                    <a:ext uri="{9D8B030D-6E8A-4147-A177-3AD203B41FA5}">
                      <a16:colId xmlns:a16="http://schemas.microsoft.com/office/drawing/2014/main" val="3912675844"/>
                    </a:ext>
                  </a:extLst>
                </a:gridCol>
                <a:gridCol w="972494">
                  <a:extLst>
                    <a:ext uri="{9D8B030D-6E8A-4147-A177-3AD203B41FA5}">
                      <a16:colId xmlns:a16="http://schemas.microsoft.com/office/drawing/2014/main" val="3313302342"/>
                    </a:ext>
                  </a:extLst>
                </a:gridCol>
              </a:tblGrid>
              <a:tr h="3465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b="1">
                          <a:effectLst/>
                        </a:rPr>
                        <a:t>Indicator Variable</a:t>
                      </a:r>
                      <a:endParaRPr lang="en-US" sz="10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b="1">
                          <a:effectLst/>
                        </a:rPr>
                        <a:t>χ2 Statistic</a:t>
                      </a:r>
                      <a:endParaRPr lang="en-US" sz="10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b="1">
                          <a:effectLst/>
                        </a:rPr>
                        <a:t>df</a:t>
                      </a:r>
                      <a:endParaRPr lang="en-US" sz="10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b="1" dirty="0">
                          <a:effectLst/>
                        </a:rPr>
                        <a:t>Cramer's V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extLst>
                  <a:ext uri="{0D108BD9-81ED-4DB2-BD59-A6C34878D82A}">
                    <a16:rowId xmlns:a16="http://schemas.microsoft.com/office/drawing/2014/main" val="3690226334"/>
                  </a:ext>
                </a:extLst>
              </a:tr>
              <a:tr h="3465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High Followers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219.28**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4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0.983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extLst>
                  <a:ext uri="{0D108BD9-81ED-4DB2-BD59-A6C34878D82A}">
                    <a16:rowId xmlns:a16="http://schemas.microsoft.com/office/drawing/2014/main" val="2404998802"/>
                  </a:ext>
                </a:extLst>
              </a:tr>
              <a:tr h="3465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High Reviews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117.32**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4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0.719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extLst>
                  <a:ext uri="{0D108BD9-81ED-4DB2-BD59-A6C34878D82A}">
                    <a16:rowId xmlns:a16="http://schemas.microsoft.com/office/drawing/2014/main" val="1858487928"/>
                  </a:ext>
                </a:extLst>
              </a:tr>
              <a:tr h="3465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Long Established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dirty="0">
                          <a:effectLst/>
                        </a:rPr>
                        <a:t>87.86**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4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0.622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extLst>
                  <a:ext uri="{0D108BD9-81ED-4DB2-BD59-A6C34878D82A}">
                    <a16:rowId xmlns:a16="http://schemas.microsoft.com/office/drawing/2014/main" val="3429250642"/>
                  </a:ext>
                </a:extLst>
              </a:tr>
              <a:tr h="3465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Luxury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61.03**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4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0.519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extLst>
                  <a:ext uri="{0D108BD9-81ED-4DB2-BD59-A6C34878D82A}">
                    <a16:rowId xmlns:a16="http://schemas.microsoft.com/office/drawing/2014/main" val="4175311928"/>
                  </a:ext>
                </a:extLst>
              </a:tr>
              <a:tr h="3465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Storefront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59.41**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4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0.512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extLst>
                  <a:ext uri="{0D108BD9-81ED-4DB2-BD59-A6C34878D82A}">
                    <a16:rowId xmlns:a16="http://schemas.microsoft.com/office/drawing/2014/main" val="1758290703"/>
                  </a:ext>
                </a:extLst>
              </a:tr>
              <a:tr h="3465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dirty="0">
                          <a:effectLst/>
                        </a:rPr>
                        <a:t>High Items Sold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54.5**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4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0.49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extLst>
                  <a:ext uri="{0D108BD9-81ED-4DB2-BD59-A6C34878D82A}">
                    <a16:rowId xmlns:a16="http://schemas.microsoft.com/office/drawing/2014/main" val="1273757361"/>
                  </a:ext>
                </a:extLst>
              </a:tr>
              <a:tr h="3465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Wildlife Supply Country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52.88**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4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0.483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extLst>
                  <a:ext uri="{0D108BD9-81ED-4DB2-BD59-A6C34878D82A}">
                    <a16:rowId xmlns:a16="http://schemas.microsoft.com/office/drawing/2014/main" val="307303089"/>
                  </a:ext>
                </a:extLst>
              </a:tr>
              <a:tr h="3465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dirty="0">
                          <a:effectLst/>
                        </a:rPr>
                        <a:t>Store Logo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24.79**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4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0.33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extLst>
                  <a:ext uri="{0D108BD9-81ED-4DB2-BD59-A6C34878D82A}">
                    <a16:rowId xmlns:a16="http://schemas.microsoft.com/office/drawing/2014/main" val="581177942"/>
                  </a:ext>
                </a:extLst>
              </a:tr>
              <a:tr h="3465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Product Category Displayed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18.86**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4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0.288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extLst>
                  <a:ext uri="{0D108BD9-81ED-4DB2-BD59-A6C34878D82A}">
                    <a16:rowId xmlns:a16="http://schemas.microsoft.com/office/drawing/2014/main" val="4061256473"/>
                  </a:ext>
                </a:extLst>
              </a:tr>
              <a:tr h="3465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High Species Count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12.65*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4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0.236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extLst>
                  <a:ext uri="{0D108BD9-81ED-4DB2-BD59-A6C34878D82A}">
                    <a16:rowId xmlns:a16="http://schemas.microsoft.com/office/drawing/2014/main" val="4209587109"/>
                  </a:ext>
                </a:extLst>
              </a:tr>
              <a:tr h="3465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Exclusivity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9.91*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4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0.209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extLst>
                  <a:ext uri="{0D108BD9-81ED-4DB2-BD59-A6C34878D82A}">
                    <a16:rowId xmlns:a16="http://schemas.microsoft.com/office/drawing/2014/main" val="525057608"/>
                  </a:ext>
                </a:extLst>
              </a:tr>
              <a:tr h="3465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Many Ebay Sites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5.96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4</a:t>
                      </a:r>
                      <a:endParaRPr lang="en-US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dirty="0">
                          <a:effectLst/>
                        </a:rPr>
                        <a:t>0.162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000" marR="12000" marT="12000" marB="59999" anchor="b"/>
                </a:tc>
                <a:extLst>
                  <a:ext uri="{0D108BD9-81ED-4DB2-BD59-A6C34878D82A}">
                    <a16:rowId xmlns:a16="http://schemas.microsoft.com/office/drawing/2014/main" val="81131661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8E873DC-8522-B371-C0D9-399575720D41}"/>
              </a:ext>
            </a:extLst>
          </p:cNvPr>
          <p:cNvSpPr txBox="1"/>
          <p:nvPr/>
        </p:nvSpPr>
        <p:spPr>
          <a:xfrm>
            <a:off x="3432131" y="1560892"/>
            <a:ext cx="5925855" cy="352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χ</a:t>
            </a:r>
            <a:r>
              <a:rPr lang="en-GB" sz="1600" b="1" baseline="30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sz="1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Square Test Results for Comparing Five Classes</a:t>
            </a:r>
            <a:endParaRPr lang="en-US" dirty="0">
              <a:solidFill>
                <a:srgbClr val="0070C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855888"/>
      </p:ext>
    </p:extLst>
  </p:cSld>
  <p:clrMapOvr>
    <a:masterClrMapping/>
  </p:clrMapOvr>
</p:sld>
</file>

<file path=ppt/theme/theme1.xml><?xml version="1.0" encoding="utf-8"?>
<a:theme xmlns:a="http://schemas.openxmlformats.org/drawingml/2006/main" name="Grid">
  <a:themeElements>
    <a:clrScheme name="Custom 3">
      <a:dk1>
        <a:srgbClr val="000000"/>
      </a:dk1>
      <a:lt1>
        <a:srgbClr val="FFFFFF"/>
      </a:lt1>
      <a:dk2>
        <a:srgbClr val="1F497D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1454</TotalTime>
  <Words>800</Words>
  <Application>Microsoft Macintosh PowerPoint</Application>
  <PresentationFormat>On-screen Show (4:3)</PresentationFormat>
  <Paragraphs>182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Times New Roman</vt:lpstr>
      <vt:lpstr>Calibri</vt:lpstr>
      <vt:lpstr>Wingdings</vt:lpstr>
      <vt:lpstr>Noto Sans Symbols</vt:lpstr>
      <vt:lpstr>Libre Franklin Medium</vt:lpstr>
      <vt:lpstr>Grid</vt:lpstr>
      <vt:lpstr>Using Latent Class Analysis to Develop Typologies of Online Sellers of Potentially Illicit Animal Leather Products  Presented by: Ulhas Gondhali</vt:lpstr>
      <vt:lpstr>Outline</vt:lpstr>
      <vt:lpstr>Introduction</vt:lpstr>
      <vt:lpstr>Why This Matters</vt:lpstr>
      <vt:lpstr>Methods</vt:lpstr>
      <vt:lpstr>Continued..</vt:lpstr>
      <vt:lpstr>The Five Emerging Seller Typologies</vt:lpstr>
      <vt:lpstr>Continued..</vt:lpstr>
      <vt:lpstr>Key Differentiators </vt:lpstr>
      <vt:lpstr>Discussion</vt:lpstr>
      <vt:lpstr>Conclusions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Microsoft Office User</cp:lastModifiedBy>
  <cp:revision>15</cp:revision>
  <dcterms:modified xsi:type="dcterms:W3CDTF">2025-08-20T17:31:44Z</dcterms:modified>
</cp:coreProperties>
</file>